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70" r:id="rId2"/>
    <p:sldId id="256" r:id="rId3"/>
    <p:sldId id="257" r:id="rId4"/>
    <p:sldId id="260" r:id="rId5"/>
    <p:sldId id="269" r:id="rId6"/>
    <p:sldId id="262" r:id="rId7"/>
    <p:sldId id="277" r:id="rId8"/>
    <p:sldId id="276" r:id="rId9"/>
    <p:sldId id="272" r:id="rId10"/>
    <p:sldId id="278" r:id="rId11"/>
    <p:sldId id="273" r:id="rId12"/>
    <p:sldId id="280" r:id="rId13"/>
    <p:sldId id="274" r:id="rId14"/>
    <p:sldId id="281" r:id="rId15"/>
    <p:sldId id="275" r:id="rId16"/>
    <p:sldId id="283" r:id="rId17"/>
    <p:sldId id="282" r:id="rId18"/>
    <p:sldId id="266" r:id="rId19"/>
    <p:sldId id="267" r:id="rId20"/>
    <p:sldId id="268" r:id="rId21"/>
  </p:sldIdLst>
  <p:sldSz cx="18288000" cy="10287000"/>
  <p:notesSz cx="10287000" cy="18288000"/>
  <p:embeddedFontLst>
    <p:embeddedFont>
      <p:font typeface="맑은 고딕" panose="020B0503020000020004" pitchFamily="34" charset="-127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Gungsuh" panose="02030600000101010101" pitchFamily="18" charset="-127"/>
      <p:regular r:id="rId29"/>
    </p:embeddedFont>
    <p:embeddedFont>
      <p:font typeface="Haettenschweiler" panose="020B0706040902060204" pitchFamily="34" charset="0"/>
      <p:regular r:id="rId30"/>
    </p:embeddedFont>
    <p:embeddedFont>
      <p:font typeface="NanumGothic" panose="020D0604000000000000" pitchFamily="34" charset="-127"/>
      <p:regular r:id="rId31"/>
      <p:bold r:id="rId32"/>
    </p:embeddedFont>
    <p:embeddedFont>
      <p:font typeface="NanumGothic" panose="020D0604000000000000" pitchFamily="34" charset="-127"/>
      <p:regular r:id="rId31"/>
      <p:bold r:id="rId32"/>
    </p:embeddedFont>
    <p:embeddedFont>
      <p:font typeface="NANUMGOTHIC EXTRABOLD" panose="020D0604000000000000" pitchFamily="34" charset="-127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7942"/>
    <a:srgbClr val="F1E9E0"/>
    <a:srgbClr val="D6BEA5"/>
    <a:srgbClr val="7B6416"/>
    <a:srgbClr val="FFFD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24"/>
    <p:restoredTop sz="94694"/>
  </p:normalViewPr>
  <p:slideViewPr>
    <p:cSldViewPr>
      <p:cViewPr varScale="1">
        <p:scale>
          <a:sx n="80" d="100"/>
          <a:sy n="80" d="100"/>
        </p:scale>
        <p:origin x="1336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B7037-6F0E-C746-BE07-C41F96EB95D5}" type="datetimeFigureOut">
              <a:rPr kumimoji="1" lang="ko-Kore-KR" altLang="en-US" smtClean="0"/>
              <a:t>2023. 3. 24.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54A25-7387-C847-85D2-22B3D9BADCF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7952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부분 </a:t>
            </a:r>
            <a:r>
              <a:rPr kumimoji="1" lang="en-US" altLang="ko-KR" dirty="0" err="1"/>
              <a:t>sql</a:t>
            </a:r>
            <a:r>
              <a:rPr kumimoji="1" lang="en-US" altLang="ko-KR" dirty="0"/>
              <a:t> </a:t>
            </a:r>
            <a:r>
              <a:rPr kumimoji="1" lang="ko-KR" altLang="en-US" dirty="0"/>
              <a:t>코드 이해 못하겠음</a:t>
            </a:r>
            <a:r>
              <a:rPr kumimoji="1" lang="en-US" altLang="ko-KR" dirty="0"/>
              <a:t>….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54A25-7387-C847-85D2-22B3D9BADCF1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37028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F8166F1F-CE9B-4651-A6AA-CD717754106B}" type="datetimeFigureOut">
              <a:rPr lang="en-US" smtClean="0"/>
              <a:pPr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2pPr>
            <a:lvl3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3pPr>
            <a:lvl4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4pPr>
            <a:lvl5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5pPr>
          </a:lstStyle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A76116CE-C4A3-4A05-B2D7-7C2E9A889C0F}" type="datetimeFigureOut">
              <a:rPr lang="en-US" smtClean="0"/>
              <a:pPr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A76116CE-C4A3-4A05-B2D7-7C2E9A889C0F}" type="datetimeFigureOut">
              <a:rPr lang="en-US" smtClean="0"/>
              <a:pPr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>
              <a:defRPr sz="2400">
                <a:latin typeface="NanumGothic" panose="020D0604000000000000" pitchFamily="34" charset="-127"/>
                <a:ea typeface="NanumGothic" panose="020D0604000000000000" pitchFamily="34" charset="-127"/>
              </a:defRPr>
            </a:lvl2pPr>
            <a:lvl3pPr>
              <a:defRPr sz="2000">
                <a:latin typeface="NanumGothic" panose="020D0604000000000000" pitchFamily="34" charset="-127"/>
                <a:ea typeface="NanumGothic" panose="020D0604000000000000" pitchFamily="34" charset="-127"/>
              </a:defRPr>
            </a:lvl3pPr>
            <a:lvl4pPr>
              <a:defRPr sz="1800">
                <a:latin typeface="NanumGothic" panose="020D0604000000000000" pitchFamily="34" charset="-127"/>
                <a:ea typeface="NanumGothic" panose="020D0604000000000000" pitchFamily="34" charset="-127"/>
              </a:defRPr>
            </a:lvl4pPr>
            <a:lvl5pPr>
              <a:defRPr sz="1800">
                <a:latin typeface="NanumGothic" panose="020D0604000000000000" pitchFamily="34" charset="-127"/>
                <a:ea typeface="NanumGothic" panose="020D0604000000000000" pitchFamily="34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>
              <a:defRPr sz="2400">
                <a:latin typeface="NanumGothic" panose="020D0604000000000000" pitchFamily="34" charset="-127"/>
                <a:ea typeface="NanumGothic" panose="020D0604000000000000" pitchFamily="34" charset="-127"/>
              </a:defRPr>
            </a:lvl2pPr>
            <a:lvl3pPr>
              <a:defRPr sz="2000">
                <a:latin typeface="NanumGothic" panose="020D0604000000000000" pitchFamily="34" charset="-127"/>
                <a:ea typeface="NanumGothic" panose="020D0604000000000000" pitchFamily="34" charset="-127"/>
              </a:defRPr>
            </a:lvl3pPr>
            <a:lvl4pPr>
              <a:defRPr sz="1800">
                <a:latin typeface="NanumGothic" panose="020D0604000000000000" pitchFamily="34" charset="-127"/>
                <a:ea typeface="NanumGothic" panose="020D0604000000000000" pitchFamily="34" charset="-127"/>
              </a:defRPr>
            </a:lvl4pPr>
            <a:lvl5pPr>
              <a:defRPr sz="1800">
                <a:latin typeface="NanumGothic" panose="020D0604000000000000" pitchFamily="34" charset="-127"/>
                <a:ea typeface="NanumGothic" panose="020D0604000000000000" pitchFamily="34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A76116CE-C4A3-4A05-B2D7-7C2E9A889C0F}" type="datetimeFigureOut">
              <a:rPr lang="en-US" smtClean="0"/>
              <a:pPr/>
              <a:t>3/24/23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>
              <a:defRPr sz="2000">
                <a:latin typeface="NanumGothic" panose="020D0604000000000000" pitchFamily="34" charset="-127"/>
                <a:ea typeface="NanumGothic" panose="020D0604000000000000" pitchFamily="34" charset="-127"/>
              </a:defRPr>
            </a:lvl2pPr>
            <a:lvl3pPr>
              <a:defRPr sz="1800">
                <a:latin typeface="NanumGothic" panose="020D0604000000000000" pitchFamily="34" charset="-127"/>
                <a:ea typeface="NanumGothic" panose="020D0604000000000000" pitchFamily="34" charset="-127"/>
              </a:defRPr>
            </a:lvl3pPr>
            <a:lvl4pPr>
              <a:defRPr sz="1600">
                <a:latin typeface="NanumGothic" panose="020D0604000000000000" pitchFamily="34" charset="-127"/>
                <a:ea typeface="NanumGothic" panose="020D0604000000000000" pitchFamily="34" charset="-127"/>
              </a:defRPr>
            </a:lvl4pPr>
            <a:lvl5pPr>
              <a:defRPr sz="1600">
                <a:latin typeface="NanumGothic" panose="020D0604000000000000" pitchFamily="34" charset="-127"/>
                <a:ea typeface="NanumGothic" panose="020D0604000000000000" pitchFamily="34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>
              <a:defRPr sz="2000">
                <a:latin typeface="NanumGothic" panose="020D0604000000000000" pitchFamily="34" charset="-127"/>
                <a:ea typeface="NanumGothic" panose="020D0604000000000000" pitchFamily="34" charset="-127"/>
              </a:defRPr>
            </a:lvl2pPr>
            <a:lvl3pPr>
              <a:defRPr sz="1800">
                <a:latin typeface="NanumGothic" panose="020D0604000000000000" pitchFamily="34" charset="-127"/>
                <a:ea typeface="NanumGothic" panose="020D0604000000000000" pitchFamily="34" charset="-127"/>
              </a:defRPr>
            </a:lvl3pPr>
            <a:lvl4pPr>
              <a:defRPr sz="1600">
                <a:latin typeface="NanumGothic" panose="020D0604000000000000" pitchFamily="34" charset="-127"/>
                <a:ea typeface="NanumGothic" panose="020D0604000000000000" pitchFamily="34" charset="-127"/>
              </a:defRPr>
            </a:lvl4pPr>
            <a:lvl5pPr>
              <a:defRPr sz="1600">
                <a:latin typeface="NanumGothic" panose="020D0604000000000000" pitchFamily="34" charset="-127"/>
                <a:ea typeface="NanumGothic" panose="020D0604000000000000" pitchFamily="34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A76116CE-C4A3-4A05-B2D7-7C2E9A889C0F}" type="datetimeFigureOut">
              <a:rPr lang="en-US" smtClean="0"/>
              <a:pPr/>
              <a:t>3/24/23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A76116CE-C4A3-4A05-B2D7-7C2E9A889C0F}" type="datetimeFigureOut">
              <a:rPr lang="en-US" smtClean="0"/>
              <a:pPr/>
              <a:t>3/24/23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D329C72-2379-C6AC-B670-06ED0BD83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8288000" cy="10287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61F505-E603-0A91-7F28-D9B0860F009C}"/>
              </a:ext>
            </a:extLst>
          </p:cNvPr>
          <p:cNvSpPr txBox="1"/>
          <p:nvPr/>
        </p:nvSpPr>
        <p:spPr>
          <a:xfrm>
            <a:off x="2731168" y="2324099"/>
            <a:ext cx="4431632" cy="1152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ore-KR" sz="6750" b="1" dirty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SQL</a:t>
            </a:r>
            <a:r>
              <a:rPr kumimoji="1" lang="ko-KR" altLang="en-US" sz="6750" b="1" dirty="0" err="1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프로젝</a:t>
            </a:r>
            <a:endParaRPr kumimoji="1" lang="en-US" altLang="ko-KR" sz="6750" b="1" dirty="0">
              <a:solidFill>
                <a:srgbClr val="FF000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121D40-8043-C14B-9B57-D4326676549A}"/>
              </a:ext>
            </a:extLst>
          </p:cNvPr>
          <p:cNvSpPr txBox="1"/>
          <p:nvPr/>
        </p:nvSpPr>
        <p:spPr>
          <a:xfrm>
            <a:off x="2743200" y="3695700"/>
            <a:ext cx="1905000" cy="1131079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ko-KR" altLang="en-US" sz="6750" b="1" dirty="0" err="1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트</a:t>
            </a:r>
            <a:r>
              <a:rPr kumimoji="1" lang="en-US" altLang="ko-KR" sz="6750" b="1" dirty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!!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0B0E53-5B9F-D8D5-416B-7AFB2D20FAB1}"/>
              </a:ext>
            </a:extLst>
          </p:cNvPr>
          <p:cNvSpPr txBox="1"/>
          <p:nvPr/>
        </p:nvSpPr>
        <p:spPr>
          <a:xfrm>
            <a:off x="2460010" y="952500"/>
            <a:ext cx="2492990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ko-KR" altLang="en-US" sz="2000" dirty="0" err="1"/>
              <a:t>일하자빚갚자돈벌자</a:t>
            </a:r>
            <a:endParaRPr kumimoji="1" lang="ko-Kore-KR" altLang="en-US" sz="20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E87DC6D-2B15-58ED-6378-14343AA0A492}"/>
              </a:ext>
            </a:extLst>
          </p:cNvPr>
          <p:cNvSpPr/>
          <p:nvPr/>
        </p:nvSpPr>
        <p:spPr>
          <a:xfrm>
            <a:off x="5715001" y="5448300"/>
            <a:ext cx="6172200" cy="1393200"/>
          </a:xfrm>
          <a:prstGeom prst="rect">
            <a:avLst/>
          </a:prstGeom>
          <a:solidFill>
            <a:srgbClr val="FFFD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363BA4-0245-9F0F-3981-65DA41768C1C}"/>
              </a:ext>
            </a:extLst>
          </p:cNvPr>
          <p:cNvSpPr txBox="1"/>
          <p:nvPr/>
        </p:nvSpPr>
        <p:spPr>
          <a:xfrm>
            <a:off x="5670549" y="5420261"/>
            <a:ext cx="63690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8000" dirty="0">
                <a:latin typeface="Haettenschweiler" panose="020B0706040902060204" pitchFamily="34" charset="0"/>
                <a:ea typeface="BM DoHyeon OTF" panose="020B0600000101010101" pitchFamily="34" charset="-127"/>
              </a:rPr>
              <a:t>OLDJEANS SYSTEMS</a:t>
            </a:r>
            <a:endParaRPr kumimoji="1" lang="ko-Kore-KR" altLang="en-US" sz="8000" dirty="0">
              <a:latin typeface="Haettenschweiler" panose="020B0706040902060204" pitchFamily="34" charset="0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9782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8870067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1828800" y="113715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53340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14500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0"/>
            <a:ext cx="13996800" cy="342900"/>
            <a:chOff x="-1198943" y="5678347"/>
            <a:chExt cx="20683601" cy="4810782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53592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6019800" y="1267480"/>
            <a:ext cx="2407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POOL</a:t>
            </a:r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1. 1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직원 조회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FEF81D9-7EDF-41E2-B352-F69DDF3A40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313"/>
          <a:stretch/>
        </p:blipFill>
        <p:spPr>
          <a:xfrm>
            <a:off x="2286000" y="3178964"/>
            <a:ext cx="7229631" cy="51279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56D66BC-437B-4EC0-A247-4E3E91EE3C3E}"/>
              </a:ext>
            </a:extLst>
          </p:cNvPr>
          <p:cNvSpPr txBox="1"/>
          <p:nvPr/>
        </p:nvSpPr>
        <p:spPr>
          <a:xfrm>
            <a:off x="9972831" y="4292405"/>
            <a:ext cx="543833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lang="ko-KR" alt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직원 조회</a:t>
            </a:r>
            <a:endParaRPr lang="en-US" altLang="ko-KR" sz="3200" b="1" dirty="0">
              <a:solidFill>
                <a:schemeClr val="tx2">
                  <a:lumMod val="60000"/>
                  <a:lumOff val="4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endParaRPr lang="en-US" altLang="ko-KR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부서 이동 희망 여부 </a:t>
            </a: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=</a:t>
            </a:r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‘Y(</a:t>
            </a:r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희망</a:t>
            </a: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)’</a:t>
            </a:r>
          </a:p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+</a:t>
            </a:r>
          </a:p>
          <a:p>
            <a:pPr algn="ctr"/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관련 직무 수행 </a:t>
            </a:r>
            <a:endParaRPr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+</a:t>
            </a:r>
          </a:p>
          <a:p>
            <a:pPr algn="ctr"/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관련 자격증 보유</a:t>
            </a:r>
            <a:endParaRPr lang="en-US" altLang="ko-KR" sz="20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0401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8870067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1828800" y="113715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53340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14500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1"/>
            <a:ext cx="13996800" cy="342313"/>
            <a:chOff x="-1187475" y="5678361"/>
            <a:chExt cx="20648196" cy="4802547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87475" y="5678361"/>
              <a:ext cx="20648196" cy="4802547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53592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6019800" y="1267480"/>
            <a:ext cx="2407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POOL</a:t>
            </a:r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2. 2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직원 조회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graphicFrame>
        <p:nvGraphicFramePr>
          <p:cNvPr id="16" name="표 11">
            <a:extLst>
              <a:ext uri="{FF2B5EF4-FFF2-40B4-BE49-F238E27FC236}">
                <a16:creationId xmlns:a16="http://schemas.microsoft.com/office/drawing/2014/main" id="{6DE1D957-5866-47C2-A12F-743A129748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9907317"/>
              </p:ext>
            </p:extLst>
          </p:nvPr>
        </p:nvGraphicFramePr>
        <p:xfrm>
          <a:off x="2286000" y="3238500"/>
          <a:ext cx="13106400" cy="51816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4400">
                  <a:extLst>
                    <a:ext uri="{9D8B030D-6E8A-4147-A177-3AD203B41FA5}">
                      <a16:colId xmlns:a16="http://schemas.microsoft.com/office/drawing/2014/main" val="2318852539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2177723686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2248141813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3286228047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919046025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3490842063"/>
                    </a:ext>
                  </a:extLst>
                </a:gridCol>
              </a:tblGrid>
              <a:tr h="74022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직원번호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성명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직급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담당직무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보유자격증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이동희망여부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620462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임선주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신용분석사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5199673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1011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err="1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지창민</a:t>
                      </a:r>
                      <a:endParaRPr lang="ko-KR" altLang="en-US" sz="200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CDCS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8922398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홍철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정보처리기사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5400047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이은미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미보유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2541035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1027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여민지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정보처리기사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3683678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1034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변다윗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미보유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0967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0889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8870067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1828800" y="113715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53340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24919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0"/>
            <a:ext cx="13996800" cy="342900"/>
            <a:chOff x="-1198943" y="5678347"/>
            <a:chExt cx="20683601" cy="4810782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53592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6019800" y="1267480"/>
            <a:ext cx="2407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POOL</a:t>
            </a:r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2. 2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직원 조회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DC4E28E-83F2-4F9E-958D-22C946C4C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3131153"/>
            <a:ext cx="8077200" cy="53759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FA7C40-714A-8D9D-C73A-FD39844DBA00}"/>
              </a:ext>
            </a:extLst>
          </p:cNvPr>
          <p:cNvSpPr txBox="1"/>
          <p:nvPr/>
        </p:nvSpPr>
        <p:spPr>
          <a:xfrm>
            <a:off x="10411261" y="4514552"/>
            <a:ext cx="543833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r>
              <a:rPr lang="ko-KR" alt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직원 조회</a:t>
            </a:r>
            <a:endParaRPr lang="en-US" altLang="ko-KR" sz="3200" b="1" dirty="0">
              <a:solidFill>
                <a:schemeClr val="tx2">
                  <a:lumMod val="60000"/>
                  <a:lumOff val="4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endParaRPr lang="en-US" altLang="ko-KR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관련 직무 수행</a:t>
            </a:r>
            <a:endParaRPr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-</a:t>
            </a:r>
          </a:p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순위 중복 직원 제거</a:t>
            </a:r>
            <a:endParaRPr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6749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8870067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1828800" y="113715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53340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14500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0"/>
            <a:ext cx="13996800" cy="342900"/>
            <a:chOff x="-1198943" y="5678347"/>
            <a:chExt cx="20683601" cy="4810782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53592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6019800" y="1267480"/>
            <a:ext cx="2407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POOL</a:t>
            </a:r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3. 3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직원 조회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graphicFrame>
        <p:nvGraphicFramePr>
          <p:cNvPr id="16" name="표 11">
            <a:extLst>
              <a:ext uri="{FF2B5EF4-FFF2-40B4-BE49-F238E27FC236}">
                <a16:creationId xmlns:a16="http://schemas.microsoft.com/office/drawing/2014/main" id="{389EF75B-CF9F-4BA2-9C91-DDDC35A0B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2386321"/>
              </p:ext>
            </p:extLst>
          </p:nvPr>
        </p:nvGraphicFramePr>
        <p:xfrm>
          <a:off x="2286000" y="3238500"/>
          <a:ext cx="13106400" cy="44413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4400">
                  <a:extLst>
                    <a:ext uri="{9D8B030D-6E8A-4147-A177-3AD203B41FA5}">
                      <a16:colId xmlns:a16="http://schemas.microsoft.com/office/drawing/2014/main" val="2318852539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2177723686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2248141813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3286228047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919046025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3490842063"/>
                    </a:ext>
                  </a:extLst>
                </a:gridCol>
              </a:tblGrid>
              <a:tr h="74022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/>
                        <a:t>직원번호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성명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/>
                        <a:t>직급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담당직무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/>
                        <a:t>보유자격증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/>
                        <a:t>이동희망여부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620462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지소연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CDCS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65199673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1,001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조소현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CDCS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98922398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김민지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개인여신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CDCS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35400047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1,003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김혜리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개인여신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CDCS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12541035"/>
                  </a:ext>
                </a:extLst>
              </a:tr>
              <a:tr h="7402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1,004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권하늘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개인여신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CDCS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68367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6F33FD8-DCB4-4C06-82D4-F951B1B894E7}"/>
              </a:ext>
            </a:extLst>
          </p:cNvPr>
          <p:cNvSpPr txBox="1"/>
          <p:nvPr/>
        </p:nvSpPr>
        <p:spPr>
          <a:xfrm>
            <a:off x="8610600" y="7875720"/>
            <a:ext cx="861774" cy="60689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4400" dirty="0">
                <a:latin typeface="NanumGothic" panose="020D0604000000000000" pitchFamily="34" charset="-127"/>
                <a:ea typeface="NanumGothic" panose="020D0604000000000000" pitchFamily="34" charset="-127"/>
              </a:rPr>
              <a:t>...</a:t>
            </a:r>
            <a:endParaRPr lang="ko-KR" altLang="en-US" sz="4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0972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8870067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1828800" y="113715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53340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14500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0"/>
            <a:ext cx="13996800" cy="342900"/>
            <a:chOff x="-1198943" y="5678347"/>
            <a:chExt cx="20683601" cy="4810782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53592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6019800" y="1267480"/>
            <a:ext cx="2407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POOL</a:t>
            </a:r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3. 3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직원 조회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A3EA5D-2E77-C373-B869-9E774BC50220}"/>
              </a:ext>
            </a:extLst>
          </p:cNvPr>
          <p:cNvSpPr txBox="1"/>
          <p:nvPr/>
        </p:nvSpPr>
        <p:spPr>
          <a:xfrm>
            <a:off x="9972831" y="4292405"/>
            <a:ext cx="543833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</a:t>
            </a:r>
            <a:r>
              <a:rPr lang="ko-KR" alt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직원 조회</a:t>
            </a:r>
            <a:endParaRPr lang="en-US" altLang="ko-KR" sz="3200" b="1" dirty="0">
              <a:solidFill>
                <a:schemeClr val="tx2">
                  <a:lumMod val="60000"/>
                  <a:lumOff val="4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endParaRPr lang="en-US" altLang="ko-KR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관련 직무 수행 </a:t>
            </a: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X</a:t>
            </a:r>
          </a:p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+</a:t>
            </a:r>
          </a:p>
          <a:p>
            <a:pPr algn="ctr"/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관련 자격증 보유 </a:t>
            </a:r>
            <a:endParaRPr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B0782169-29C4-7C24-67CF-7BEBFCB08A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326" y="3168734"/>
            <a:ext cx="6240380" cy="530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481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01">
            <a:extLst>
              <a:ext uri="{FF2B5EF4-FFF2-40B4-BE49-F238E27FC236}">
                <a16:creationId xmlns:a16="http://schemas.microsoft.com/office/drawing/2014/main" id="{9594DEB7-F648-1EC8-2DED-ACBFC75FA578}"/>
              </a:ext>
            </a:extLst>
          </p:cNvPr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12" name="Object 2">
              <a:extLst>
                <a:ext uri="{FF2B5EF4-FFF2-40B4-BE49-F238E27FC236}">
                  <a16:creationId xmlns:a16="http://schemas.microsoft.com/office/drawing/2014/main" id="{555C9A24-9A3F-2F70-1808-2C067E4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545282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1828800" y="113715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89916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14500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0"/>
            <a:ext cx="13996800" cy="342900"/>
            <a:chOff x="-1198943" y="5678347"/>
            <a:chExt cx="20683601" cy="4810782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90168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9372600" y="1267480"/>
            <a:ext cx="2800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공모 결과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b="1" dirty="0" err="1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역공모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수락 직원 </a:t>
            </a:r>
            <a:r>
              <a:rPr lang="en-US" altLang="ko-KR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LIST → 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부서 정보 변경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graphicFrame>
        <p:nvGraphicFramePr>
          <p:cNvPr id="16" name="표 11">
            <a:extLst>
              <a:ext uri="{FF2B5EF4-FFF2-40B4-BE49-F238E27FC236}">
                <a16:creationId xmlns:a16="http://schemas.microsoft.com/office/drawing/2014/main" id="{728A5057-D428-4DB5-A54C-563AFC5858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9229345"/>
              </p:ext>
            </p:extLst>
          </p:nvPr>
        </p:nvGraphicFramePr>
        <p:xfrm>
          <a:off x="3142576" y="4302094"/>
          <a:ext cx="12249822" cy="204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1637">
                  <a:extLst>
                    <a:ext uri="{9D8B030D-6E8A-4147-A177-3AD203B41FA5}">
                      <a16:colId xmlns:a16="http://schemas.microsoft.com/office/drawing/2014/main" val="2318852539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2177723686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2248141813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3286228047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919046025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3490842063"/>
                    </a:ext>
                  </a:extLst>
                </a:gridCol>
              </a:tblGrid>
              <a:tr h="102108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직원번호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성명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직급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담당직무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보유자격증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현재부서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620462"/>
                  </a:ext>
                </a:extLst>
              </a:tr>
              <a:tr h="102108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1,035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장은정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L1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외환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CDCS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영업점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65199673"/>
                  </a:ext>
                </a:extLst>
              </a:tr>
            </a:tbl>
          </a:graphicData>
        </a:graphic>
      </p:graphicFrame>
      <p:graphicFrame>
        <p:nvGraphicFramePr>
          <p:cNvPr id="7" name="표 8">
            <a:extLst>
              <a:ext uri="{FF2B5EF4-FFF2-40B4-BE49-F238E27FC236}">
                <a16:creationId xmlns:a16="http://schemas.microsoft.com/office/drawing/2014/main" id="{DC6D0BD8-29C7-23DE-BBB1-27B48BDDB5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6056821"/>
              </p:ext>
            </p:extLst>
          </p:nvPr>
        </p:nvGraphicFramePr>
        <p:xfrm>
          <a:off x="2286000" y="4302094"/>
          <a:ext cx="856576" cy="203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56576">
                  <a:extLst>
                    <a:ext uri="{9D8B030D-6E8A-4147-A177-3AD203B41FA5}">
                      <a16:colId xmlns:a16="http://schemas.microsoft.com/office/drawing/2014/main" val="615579771"/>
                    </a:ext>
                  </a:extLst>
                </a:gridCol>
              </a:tblGrid>
              <a:tr h="10188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000" b="1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선택</a:t>
                      </a:r>
                    </a:p>
                  </a:txBody>
                  <a:tcPr anchor="ctr">
                    <a:solidFill>
                      <a:srgbClr val="F1E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2258137"/>
                  </a:ext>
                </a:extLst>
              </a:tr>
              <a:tr h="1018800">
                <a:tc>
                  <a:txBody>
                    <a:bodyPr/>
                    <a:lstStyle/>
                    <a:p>
                      <a:pPr algn="ctr"/>
                      <a:endParaRPr lang="ko-Kore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0301188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6EC8728A-E9BD-A59D-AF2F-A5DDB9815FC5}"/>
              </a:ext>
            </a:extLst>
          </p:cNvPr>
          <p:cNvSpPr/>
          <p:nvPr/>
        </p:nvSpPr>
        <p:spPr>
          <a:xfrm>
            <a:off x="2559600" y="5661394"/>
            <a:ext cx="324000" cy="32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9172304-6094-B29C-4693-38AAC35CEF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032">
            <a:off x="2080800" y="5213963"/>
            <a:ext cx="1475730" cy="1050243"/>
          </a:xfrm>
          <a:prstGeom prst="rect">
            <a:avLst/>
          </a:prstGeom>
        </p:spPr>
      </p:pic>
      <p:sp>
        <p:nvSpPr>
          <p:cNvPr id="17" name="사각형: 둥근 모서리 5">
            <a:extLst>
              <a:ext uri="{FF2B5EF4-FFF2-40B4-BE49-F238E27FC236}">
                <a16:creationId xmlns:a16="http://schemas.microsoft.com/office/drawing/2014/main" id="{9C167CF0-3DE3-D016-4B58-9F26189F21D7}"/>
              </a:ext>
            </a:extLst>
          </p:cNvPr>
          <p:cNvSpPr/>
          <p:nvPr/>
        </p:nvSpPr>
        <p:spPr>
          <a:xfrm>
            <a:off x="14401798" y="6651172"/>
            <a:ext cx="990600" cy="473528"/>
          </a:xfrm>
          <a:prstGeom prst="roundRect">
            <a:avLst/>
          </a:prstGeom>
          <a:solidFill>
            <a:srgbClr val="AB7942"/>
          </a:solidFill>
          <a:ln>
            <a:solidFill>
              <a:srgbClr val="AB79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Calibri"/>
              </a:rPr>
              <a:t>변경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B9640F-4FC9-4574-8454-DF08CA133F8B}"/>
              </a:ext>
            </a:extLst>
          </p:cNvPr>
          <p:cNvSpPr txBox="1"/>
          <p:nvPr/>
        </p:nvSpPr>
        <p:spPr>
          <a:xfrm>
            <a:off x="12351239" y="6340614"/>
            <a:ext cx="20505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ore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ore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endParaRPr kumimoji="1" lang="ko-Kore-KR" altLang="en-US" sz="4000" b="1" dirty="0">
              <a:solidFill>
                <a:schemeClr val="tx2">
                  <a:lumMod val="60000"/>
                  <a:lumOff val="4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660284-F821-0EDC-3C1E-5E406F0FF8E0}"/>
              </a:ext>
            </a:extLst>
          </p:cNvPr>
          <p:cNvSpPr txBox="1"/>
          <p:nvPr/>
        </p:nvSpPr>
        <p:spPr>
          <a:xfrm>
            <a:off x="8606889" y="6618666"/>
            <a:ext cx="3889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클릭 시 </a:t>
            </a:r>
            <a:r>
              <a:rPr kumimoji="1" lang="en-US" altLang="ko-Kore-KR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UPDATE</a:t>
            </a:r>
            <a:r>
              <a:rPr kumimoji="1" lang="ko-Kore-KR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문</a:t>
            </a:r>
            <a:r>
              <a:rPr kumimoji="1" lang="ko-KR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실행</a:t>
            </a:r>
            <a:endParaRPr kumimoji="1" lang="ko-Kore-KR" alt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9325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01">
            <a:extLst>
              <a:ext uri="{FF2B5EF4-FFF2-40B4-BE49-F238E27FC236}">
                <a16:creationId xmlns:a16="http://schemas.microsoft.com/office/drawing/2014/main" id="{9594DEB7-F648-1EC8-2DED-ACBFC75FA578}"/>
              </a:ext>
            </a:extLst>
          </p:cNvPr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12" name="Object 2">
              <a:extLst>
                <a:ext uri="{FF2B5EF4-FFF2-40B4-BE49-F238E27FC236}">
                  <a16:creationId xmlns:a16="http://schemas.microsoft.com/office/drawing/2014/main" id="{555C9A24-9A3F-2F70-1808-2C067E4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545282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1828800" y="113715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89916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14500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0"/>
            <a:ext cx="13996800" cy="342900"/>
            <a:chOff x="-1198943" y="5678347"/>
            <a:chExt cx="20683601" cy="4810782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90168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9372600" y="1267480"/>
            <a:ext cx="2800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공모 결과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b="1" dirty="0" err="1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역공모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수락 직원 </a:t>
            </a:r>
            <a:r>
              <a:rPr lang="en-US" altLang="ko-KR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LIST → 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부서 정보 변경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graphicFrame>
        <p:nvGraphicFramePr>
          <p:cNvPr id="16" name="표 11">
            <a:extLst>
              <a:ext uri="{FF2B5EF4-FFF2-40B4-BE49-F238E27FC236}">
                <a16:creationId xmlns:a16="http://schemas.microsoft.com/office/drawing/2014/main" id="{728A5057-D428-4DB5-A54C-563AFC5858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106675"/>
              </p:ext>
            </p:extLst>
          </p:nvPr>
        </p:nvGraphicFramePr>
        <p:xfrm>
          <a:off x="3142576" y="4302094"/>
          <a:ext cx="12249822" cy="204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1637">
                  <a:extLst>
                    <a:ext uri="{9D8B030D-6E8A-4147-A177-3AD203B41FA5}">
                      <a16:colId xmlns:a16="http://schemas.microsoft.com/office/drawing/2014/main" val="2318852539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2177723686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2248141813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3286228047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919046025"/>
                    </a:ext>
                  </a:extLst>
                </a:gridCol>
                <a:gridCol w="2041637">
                  <a:extLst>
                    <a:ext uri="{9D8B030D-6E8A-4147-A177-3AD203B41FA5}">
                      <a16:colId xmlns:a16="http://schemas.microsoft.com/office/drawing/2014/main" val="3490842063"/>
                    </a:ext>
                  </a:extLst>
                </a:gridCol>
              </a:tblGrid>
              <a:tr h="102108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직원번호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성명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직급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담당직무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보유자격증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현재부서</a:t>
                      </a:r>
                    </a:p>
                  </a:txBody>
                  <a:tcPr marL="9525" marR="9525" marT="9525" marB="0" anchor="ctr">
                    <a:solidFill>
                      <a:srgbClr val="F0E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620462"/>
                  </a:ext>
                </a:extLst>
              </a:tr>
              <a:tr h="102108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1,035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장은정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L1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외환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CDCS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외환업무부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65199673"/>
                  </a:ext>
                </a:extLst>
              </a:tr>
            </a:tbl>
          </a:graphicData>
        </a:graphic>
      </p:graphicFrame>
      <p:graphicFrame>
        <p:nvGraphicFramePr>
          <p:cNvPr id="7" name="표 8">
            <a:extLst>
              <a:ext uri="{FF2B5EF4-FFF2-40B4-BE49-F238E27FC236}">
                <a16:creationId xmlns:a16="http://schemas.microsoft.com/office/drawing/2014/main" id="{DC6D0BD8-29C7-23DE-BBB1-27B48BDDB5D8}"/>
              </a:ext>
            </a:extLst>
          </p:cNvPr>
          <p:cNvGraphicFramePr>
            <a:graphicFrameLocks noGrp="1"/>
          </p:cNvGraphicFramePr>
          <p:nvPr/>
        </p:nvGraphicFramePr>
        <p:xfrm>
          <a:off x="2286000" y="4302094"/>
          <a:ext cx="856576" cy="203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56576">
                  <a:extLst>
                    <a:ext uri="{9D8B030D-6E8A-4147-A177-3AD203B41FA5}">
                      <a16:colId xmlns:a16="http://schemas.microsoft.com/office/drawing/2014/main" val="615579771"/>
                    </a:ext>
                  </a:extLst>
                </a:gridCol>
              </a:tblGrid>
              <a:tr h="10188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000" b="1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선택</a:t>
                      </a:r>
                    </a:p>
                  </a:txBody>
                  <a:tcPr anchor="ctr">
                    <a:solidFill>
                      <a:srgbClr val="F1E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2258137"/>
                  </a:ext>
                </a:extLst>
              </a:tr>
              <a:tr h="1018800">
                <a:tc>
                  <a:txBody>
                    <a:bodyPr/>
                    <a:lstStyle/>
                    <a:p>
                      <a:pPr algn="ctr"/>
                      <a:endParaRPr lang="ko-Kore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0301188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6EC8728A-E9BD-A59D-AF2F-A5DDB9815FC5}"/>
              </a:ext>
            </a:extLst>
          </p:cNvPr>
          <p:cNvSpPr/>
          <p:nvPr/>
        </p:nvSpPr>
        <p:spPr>
          <a:xfrm>
            <a:off x="2559600" y="5661394"/>
            <a:ext cx="324000" cy="32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9172304-6094-B29C-4693-38AAC35CEF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032">
            <a:off x="2080800" y="5213963"/>
            <a:ext cx="1475730" cy="1050243"/>
          </a:xfrm>
          <a:prstGeom prst="rect">
            <a:avLst/>
          </a:prstGeom>
        </p:spPr>
      </p:pic>
      <p:sp>
        <p:nvSpPr>
          <p:cNvPr id="17" name="사각형: 둥근 모서리 5">
            <a:extLst>
              <a:ext uri="{FF2B5EF4-FFF2-40B4-BE49-F238E27FC236}">
                <a16:creationId xmlns:a16="http://schemas.microsoft.com/office/drawing/2014/main" id="{9C167CF0-3DE3-D016-4B58-9F26189F21D7}"/>
              </a:ext>
            </a:extLst>
          </p:cNvPr>
          <p:cNvSpPr/>
          <p:nvPr/>
        </p:nvSpPr>
        <p:spPr>
          <a:xfrm>
            <a:off x="14401798" y="6651172"/>
            <a:ext cx="990600" cy="473528"/>
          </a:xfrm>
          <a:prstGeom prst="roundRect">
            <a:avLst/>
          </a:prstGeom>
          <a:solidFill>
            <a:srgbClr val="AB7942"/>
          </a:solidFill>
          <a:ln>
            <a:solidFill>
              <a:srgbClr val="AB79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Calibri"/>
              </a:rPr>
              <a:t>변경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B9640F-4FC9-4574-8454-DF08CA133F8B}"/>
              </a:ext>
            </a:extLst>
          </p:cNvPr>
          <p:cNvSpPr txBox="1"/>
          <p:nvPr/>
        </p:nvSpPr>
        <p:spPr>
          <a:xfrm rot="16200000">
            <a:off x="13184250" y="6592950"/>
            <a:ext cx="11176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ore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endParaRPr kumimoji="1" lang="ko-Kore-KR" altLang="en-US" sz="4000" b="1" dirty="0">
              <a:solidFill>
                <a:schemeClr val="tx2">
                  <a:lumMod val="60000"/>
                  <a:lumOff val="4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660284-F821-0EDC-3C1E-5E406F0FF8E0}"/>
              </a:ext>
            </a:extLst>
          </p:cNvPr>
          <p:cNvSpPr txBox="1"/>
          <p:nvPr/>
        </p:nvSpPr>
        <p:spPr>
          <a:xfrm>
            <a:off x="12725400" y="7439680"/>
            <a:ext cx="23150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업데이트 완료</a:t>
            </a:r>
            <a:endParaRPr kumimoji="1" lang="ko-Kore-KR" alt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8801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545282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1828800" y="113715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89916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14500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0"/>
            <a:ext cx="13996800" cy="342900"/>
            <a:chOff x="-1198943" y="5678347"/>
            <a:chExt cx="20683601" cy="4810782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90168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9372600" y="1267480"/>
            <a:ext cx="2800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공모 결과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b="1" dirty="0" err="1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역공모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수락 직원 </a:t>
            </a:r>
            <a:r>
              <a:rPr lang="en-US" altLang="ko-KR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LIST → 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부서 정보 변경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F79F446-AFCE-4D76-9DFF-47D060C18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00" y="3122455"/>
            <a:ext cx="10553700" cy="531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90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0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270620" y="872165"/>
            <a:ext cx="1066307" cy="493714"/>
            <a:chOff x="1270620" y="872165"/>
            <a:chExt cx="1066307" cy="49371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270620" y="872165"/>
              <a:ext cx="1066307" cy="49371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538000" y="2649544"/>
            <a:ext cx="15853426" cy="493714"/>
            <a:chOff x="3651393" y="3405704"/>
            <a:chExt cx="15396226" cy="493714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3651393" y="3405704"/>
              <a:ext cx="15396226" cy="49371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347200" y="2896401"/>
            <a:ext cx="493714" cy="7581099"/>
            <a:chOff x="2895601" y="3086100"/>
            <a:chExt cx="493714" cy="7123899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-419492" y="6401193"/>
              <a:ext cx="7123899" cy="493714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2FF3A2E-CA35-9975-625E-FA08EE392F8A}"/>
              </a:ext>
            </a:extLst>
          </p:cNvPr>
          <p:cNvSpPr txBox="1"/>
          <p:nvPr/>
        </p:nvSpPr>
        <p:spPr>
          <a:xfrm>
            <a:off x="15697200" y="6477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3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4F7EC5-DC27-1732-CEDC-7DB24B08227A}"/>
              </a:ext>
            </a:extLst>
          </p:cNvPr>
          <p:cNvSpPr txBox="1"/>
          <p:nvPr/>
        </p:nvSpPr>
        <p:spPr>
          <a:xfrm>
            <a:off x="2847915" y="898233"/>
            <a:ext cx="53030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E-R DIAGRAM</a:t>
            </a:r>
            <a:endParaRPr kumimoji="1" lang="ko-Kore-KR" altLang="en-US" sz="6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4ADC92E-2A53-E4A3-616C-ED1376E6BB79}"/>
              </a:ext>
            </a:extLst>
          </p:cNvPr>
          <p:cNvGrpSpPr/>
          <p:nvPr/>
        </p:nvGrpSpPr>
        <p:grpSpPr>
          <a:xfrm rot="16200000">
            <a:off x="-1740445" y="6445898"/>
            <a:ext cx="6022129" cy="369333"/>
            <a:chOff x="10648237" y="-973515"/>
            <a:chExt cx="6852499" cy="29254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941182-4E70-1FEE-7425-550260AB0495}"/>
                </a:ext>
              </a:extLst>
            </p:cNvPr>
            <p:cNvSpPr txBox="1"/>
            <p:nvPr/>
          </p:nvSpPr>
          <p:spPr>
            <a:xfrm>
              <a:off x="10648237" y="-973515"/>
              <a:ext cx="1994036" cy="2925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DIGI CAMPUS</a:t>
              </a:r>
              <a:endPara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C83C63-565E-ED41-C26D-C9CC1843D1F4}"/>
                </a:ext>
              </a:extLst>
            </p:cNvPr>
            <p:cNvSpPr txBox="1"/>
            <p:nvPr/>
          </p:nvSpPr>
          <p:spPr>
            <a:xfrm>
              <a:off x="12905268" y="-973514"/>
              <a:ext cx="2426332" cy="2925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 err="1">
                  <a:latin typeface="NanumGothic" panose="020D0604000000000000" pitchFamily="34" charset="-127"/>
                  <a:ea typeface="NanumGothic" panose="020D0604000000000000" pitchFamily="34" charset="-127"/>
                </a:rPr>
                <a:t>일하자빚갚자돈벌자</a:t>
              </a:r>
              <a:endPara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255A06D-C595-89FE-2738-78E850F0304B}"/>
                </a:ext>
              </a:extLst>
            </p:cNvPr>
            <p:cNvSpPr txBox="1"/>
            <p:nvPr/>
          </p:nvSpPr>
          <p:spPr>
            <a:xfrm>
              <a:off x="15654447" y="-973514"/>
              <a:ext cx="1846289" cy="2925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SQL PROJECT</a:t>
              </a:r>
              <a:endPara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3" name="그림 2" descr="텍스트, 득점판이(가) 표시된 사진&#10;&#10;자동 생성된 설명">
            <a:extLst>
              <a:ext uri="{FF2B5EF4-FFF2-40B4-BE49-F238E27FC236}">
                <a16:creationId xmlns:a16="http://schemas.microsoft.com/office/drawing/2014/main" id="{CFA6CDC4-1985-675E-CC96-230A6E8A48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18" y="3376746"/>
            <a:ext cx="14032390" cy="643039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272780" y="3248365"/>
            <a:ext cx="11428367" cy="3655651"/>
            <a:chOff x="3272780" y="3248365"/>
            <a:chExt cx="11428367" cy="365565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2780" y="3248365"/>
              <a:ext cx="11428367" cy="3655651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27396" y="4424668"/>
            <a:ext cx="10169404" cy="216663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77746" y="419100"/>
            <a:ext cx="17222282" cy="9516622"/>
            <a:chOff x="833423" y="230009"/>
            <a:chExt cx="17222282" cy="951662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3423" y="230009"/>
              <a:ext cx="17222282" cy="951662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96923" y="7429677"/>
            <a:ext cx="693261" cy="493714"/>
            <a:chOff x="1865588" y="6434497"/>
            <a:chExt cx="693261" cy="49371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5588" y="6434497"/>
              <a:ext cx="693261" cy="493714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877816B-2DD0-B80C-498B-CA7A5525531E}"/>
              </a:ext>
            </a:extLst>
          </p:cNvPr>
          <p:cNvGrpSpPr/>
          <p:nvPr/>
        </p:nvGrpSpPr>
        <p:grpSpPr>
          <a:xfrm>
            <a:off x="228600" y="2287751"/>
            <a:ext cx="6171429" cy="1314286"/>
            <a:chOff x="284277" y="2098660"/>
            <a:chExt cx="6171429" cy="1314286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84277" y="2098660"/>
              <a:ext cx="6171429" cy="1314286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AE6E8D8-7A6C-3E3F-5F5B-3A85E15755B1}"/>
                </a:ext>
              </a:extLst>
            </p:cNvPr>
            <p:cNvSpPr txBox="1"/>
            <p:nvPr/>
          </p:nvSpPr>
          <p:spPr>
            <a:xfrm>
              <a:off x="853002" y="2401858"/>
              <a:ext cx="503397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3600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일하자</a:t>
              </a:r>
              <a:r>
                <a:rPr kumimoji="1" lang="ko-KR" altLang="en-US" sz="3600" b="1" dirty="0" err="1">
                  <a:latin typeface="NanumGothic" panose="020D0604000000000000" pitchFamily="34" charset="-127"/>
                  <a:ea typeface="NanumGothic" panose="020D0604000000000000" pitchFamily="34" charset="-127"/>
                </a:rPr>
                <a:t>빚갚자돈벌자조</a:t>
              </a:r>
              <a:endParaRPr kumimoji="1" lang="ko-Kore-KR" altLang="en-US" sz="3600" b="1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BFE3745-ACA4-69BB-F5E5-7886DDD608E6}"/>
              </a:ext>
            </a:extLst>
          </p:cNvPr>
          <p:cNvSpPr txBox="1"/>
          <p:nvPr/>
        </p:nvSpPr>
        <p:spPr>
          <a:xfrm>
            <a:off x="12722293" y="2621728"/>
            <a:ext cx="37080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DIGI CAMPUS 2</a:t>
            </a:r>
            <a:r>
              <a:rPr kumimoji="1" lang="ko-Kore-KR" altLang="en-US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488948-062D-5EB5-3FB0-5DC040394FB9}"/>
              </a:ext>
            </a:extLst>
          </p:cNvPr>
          <p:cNvSpPr txBox="1"/>
          <p:nvPr/>
        </p:nvSpPr>
        <p:spPr>
          <a:xfrm>
            <a:off x="1526739" y="7821804"/>
            <a:ext cx="929453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8800" b="1" dirty="0" err="1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OldJeans</a:t>
            </a:r>
            <a:r>
              <a:rPr kumimoji="1" lang="en-US" altLang="ko-Kore-KR" sz="8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Systems</a:t>
            </a:r>
            <a:endParaRPr kumimoji="1" lang="ko-Kore-KR" altLang="en-US" sz="8800" b="1" dirty="0">
              <a:solidFill>
                <a:srgbClr val="0070C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23E36F-D94C-73A3-D7E4-577473890444}"/>
              </a:ext>
            </a:extLst>
          </p:cNvPr>
          <p:cNvSpPr txBox="1"/>
          <p:nvPr/>
        </p:nvSpPr>
        <p:spPr>
          <a:xfrm>
            <a:off x="11741255" y="3268059"/>
            <a:ext cx="46891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SQL </a:t>
            </a:r>
            <a:r>
              <a:rPr kumimoji="1" lang="ko-KR" altLang="en-US" sz="6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프로젝트</a:t>
            </a:r>
            <a:endParaRPr kumimoji="1" lang="ko-Kore-KR" altLang="en-US" sz="6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16558F-AF47-9E4B-BFD1-C3764C891030}"/>
              </a:ext>
            </a:extLst>
          </p:cNvPr>
          <p:cNvSpPr txBox="1"/>
          <p:nvPr/>
        </p:nvSpPr>
        <p:spPr>
          <a:xfrm>
            <a:off x="12239359" y="4346414"/>
            <a:ext cx="419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본부부서 인력확충을 위한 </a:t>
            </a:r>
            <a:r>
              <a:rPr kumimoji="1" lang="ko-KR" altLang="en-US" sz="24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역공모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시스템 개선 프로젝트</a:t>
            </a:r>
            <a:endParaRPr kumimoji="1"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38D9307-6222-D78A-3A85-97E1AE149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3183" y="0"/>
            <a:ext cx="19917383" cy="10401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87C804-B63C-207E-8FEB-4CF33EACFDDA}"/>
              </a:ext>
            </a:extLst>
          </p:cNvPr>
          <p:cNvSpPr txBox="1"/>
          <p:nvPr/>
        </p:nvSpPr>
        <p:spPr>
          <a:xfrm>
            <a:off x="11506200" y="4610100"/>
            <a:ext cx="5453737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질문 받겠습니다</a:t>
            </a:r>
            <a:r>
              <a:rPr kumimoji="1" lang="en-US" altLang="ko-KR" sz="5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endParaRPr kumimoji="1" lang="ko-Kore-KR" altLang="en-US" sz="5500" b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7011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63812" y="-980952"/>
            <a:ext cx="1487622" cy="10266667"/>
            <a:chOff x="-163812" y="-980952"/>
            <a:chExt cx="1487622" cy="1026666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63812" y="-980952"/>
              <a:ext cx="1487622" cy="1026666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857143" y="8967395"/>
            <a:ext cx="19676190" cy="1771429"/>
            <a:chOff x="-857143" y="8967395"/>
            <a:chExt cx="19676190" cy="177142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857143" y="8967395"/>
              <a:ext cx="19676190" cy="17714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833783" y="8720538"/>
            <a:ext cx="20731320" cy="493714"/>
            <a:chOff x="-833783" y="8720538"/>
            <a:chExt cx="20731320" cy="493714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833783" y="8720538"/>
              <a:ext cx="20731320" cy="49371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4023565" y="3400868"/>
            <a:ext cx="10639341" cy="493714"/>
            <a:chOff x="-4023565" y="3400868"/>
            <a:chExt cx="10639341" cy="49371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-4023565" y="3400868"/>
              <a:ext cx="10639341" cy="493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14CD17D-2721-6ED7-325E-63738E6055C2}"/>
              </a:ext>
            </a:extLst>
          </p:cNvPr>
          <p:cNvSpPr txBox="1"/>
          <p:nvPr/>
        </p:nvSpPr>
        <p:spPr>
          <a:xfrm>
            <a:off x="7924800" y="1791950"/>
            <a:ext cx="929453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8800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OldJeans</a:t>
            </a:r>
            <a:r>
              <a:rPr kumimoji="1" lang="en-US" altLang="ko-Kore-KR" sz="8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Systems</a:t>
            </a:r>
            <a:endParaRPr kumimoji="1" lang="ko-Kore-KR" altLang="en-US" sz="8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E2084B-5647-8A73-1DD7-C89BCEAB3479}"/>
              </a:ext>
            </a:extLst>
          </p:cNvPr>
          <p:cNvSpPr txBox="1"/>
          <p:nvPr/>
        </p:nvSpPr>
        <p:spPr>
          <a:xfrm>
            <a:off x="2403814" y="4401595"/>
            <a:ext cx="3315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CONTENTS</a:t>
            </a:r>
            <a:endParaRPr kumimoji="1" lang="ko-Kore-KR" altLang="en-US" sz="4800" b="1" dirty="0">
              <a:solidFill>
                <a:srgbClr val="0070C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44BAF8-5221-96F3-2806-30665ED0DE20}"/>
              </a:ext>
            </a:extLst>
          </p:cNvPr>
          <p:cNvSpPr txBox="1"/>
          <p:nvPr/>
        </p:nvSpPr>
        <p:spPr>
          <a:xfrm>
            <a:off x="2536869" y="5600700"/>
            <a:ext cx="493715" cy="289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kumimoji="1" lang="en-US" altLang="ko-Kore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</a:p>
          <a:p>
            <a:pPr>
              <a:lnSpc>
                <a:spcPts val="3000"/>
              </a:lnSpc>
            </a:pPr>
            <a:endParaRPr kumimoji="1" lang="en-US" altLang="ko-Kore-KR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ts val="3000"/>
              </a:lnSpc>
            </a:pPr>
            <a:r>
              <a:rPr kumimoji="1"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</a:p>
          <a:p>
            <a:pPr>
              <a:lnSpc>
                <a:spcPts val="3000"/>
              </a:lnSpc>
            </a:pPr>
            <a:endParaRPr kumimoji="1" lang="en-US" altLang="ko-Kore-KR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ts val="3000"/>
              </a:lnSpc>
            </a:pPr>
            <a:r>
              <a:rPr kumimoji="1"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3</a:t>
            </a:r>
          </a:p>
          <a:p>
            <a:pPr>
              <a:lnSpc>
                <a:spcPts val="3000"/>
              </a:lnSpc>
            </a:pPr>
            <a:endParaRPr kumimoji="1" lang="en-US" altLang="ko-Kore-KR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ts val="3000"/>
              </a:lnSpc>
            </a:pPr>
            <a:r>
              <a:rPr kumimoji="1"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4</a:t>
            </a:r>
            <a:endParaRPr kumimoji="1"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4A27DB-6969-AEC6-97B5-62C02020C272}"/>
              </a:ext>
            </a:extLst>
          </p:cNvPr>
          <p:cNvSpPr txBox="1"/>
          <p:nvPr/>
        </p:nvSpPr>
        <p:spPr>
          <a:xfrm>
            <a:off x="3352800" y="5576566"/>
            <a:ext cx="3919663" cy="2799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00"/>
              </a:lnSpc>
            </a:pPr>
            <a:r>
              <a:rPr kumimoji="1" lang="ko-Kore-KR" altLang="en-US" sz="3600" dirty="0">
                <a:latin typeface="NanumGothic" panose="020D0604000000000000" pitchFamily="34" charset="-127"/>
                <a:ea typeface="NanumGothic" panose="020D0604000000000000" pitchFamily="34" charset="-127"/>
              </a:rPr>
              <a:t>프로젝트</a:t>
            </a:r>
            <a:r>
              <a:rPr kumimoji="1" lang="ko-KR" altLang="en-US" sz="3600" dirty="0">
                <a:latin typeface="NanumGothic" panose="020D0604000000000000" pitchFamily="34" charset="-127"/>
                <a:ea typeface="NanumGothic" panose="020D0604000000000000" pitchFamily="34" charset="-127"/>
              </a:rPr>
              <a:t> 기획 의도</a:t>
            </a:r>
            <a:endParaRPr kumimoji="1" lang="en-US" altLang="ko-KR" sz="3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ts val="3000"/>
              </a:lnSpc>
            </a:pPr>
            <a:endParaRPr kumimoji="1" lang="en-US" altLang="ko-KR" sz="3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ts val="3000"/>
              </a:lnSpc>
            </a:pPr>
            <a:r>
              <a:rPr kumimoji="1" lang="ko-KR" altLang="en-US" sz="3600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  <a:endParaRPr kumimoji="1" lang="en-US" altLang="ko-KR" sz="3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ts val="3000"/>
              </a:lnSpc>
            </a:pPr>
            <a:endParaRPr kumimoji="1" lang="en-US" altLang="ko-KR" sz="3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ts val="3000"/>
              </a:lnSpc>
            </a:pPr>
            <a:r>
              <a:rPr kumimoji="1" lang="en-US" altLang="ko-Kore-KR" sz="3600" dirty="0">
                <a:latin typeface="NanumGothic" panose="020D0604000000000000" pitchFamily="34" charset="-127"/>
                <a:ea typeface="NanumGothic" panose="020D0604000000000000" pitchFamily="34" charset="-127"/>
              </a:rPr>
              <a:t>E-R Diagram</a:t>
            </a:r>
            <a:endParaRPr kumimoji="1" lang="ko-Kore-KR" altLang="en-US" sz="3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ts val="3000"/>
              </a:lnSpc>
            </a:pPr>
            <a:endParaRPr kumimoji="1" lang="en-US" altLang="ko-KR" sz="3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ts val="3000"/>
              </a:lnSpc>
            </a:pPr>
            <a:r>
              <a:rPr kumimoji="1" lang="en-US" altLang="ko-Kore-KR" sz="3600" dirty="0">
                <a:latin typeface="NanumGothic" panose="020D0604000000000000" pitchFamily="34" charset="-127"/>
                <a:ea typeface="NanumGothic" panose="020D0604000000000000" pitchFamily="34" charset="-127"/>
              </a:rPr>
              <a:t>SQL</a:t>
            </a:r>
            <a:r>
              <a:rPr kumimoji="1" lang="ko-KR" altLang="en-US" sz="3600" dirty="0">
                <a:latin typeface="NanumGothic" panose="020D0604000000000000" pitchFamily="34" charset="-127"/>
                <a:ea typeface="NanumGothic" panose="020D0604000000000000" pitchFamily="34" charset="-127"/>
              </a:rPr>
              <a:t>문</a:t>
            </a:r>
            <a:endParaRPr kumimoji="1" lang="ko-Kore-KR" altLang="en-US" sz="3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967FC5C9-F140-F388-748C-DF0CF61292CC}"/>
              </a:ext>
            </a:extLst>
          </p:cNvPr>
          <p:cNvGrpSpPr/>
          <p:nvPr/>
        </p:nvGrpSpPr>
        <p:grpSpPr>
          <a:xfrm rot="5400000">
            <a:off x="13911918" y="6590049"/>
            <a:ext cx="6022129" cy="369333"/>
            <a:chOff x="10648237" y="-973515"/>
            <a:chExt cx="6852499" cy="29254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B8FF43A-7066-B28C-999D-F5E736333CFA}"/>
                </a:ext>
              </a:extLst>
            </p:cNvPr>
            <p:cNvSpPr txBox="1"/>
            <p:nvPr/>
          </p:nvSpPr>
          <p:spPr>
            <a:xfrm>
              <a:off x="10648237" y="-973515"/>
              <a:ext cx="1994036" cy="2925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DIGI CAMPUS</a:t>
              </a:r>
              <a:endPara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45F8CE-5908-6F4E-DE61-AEA6370449E5}"/>
                </a:ext>
              </a:extLst>
            </p:cNvPr>
            <p:cNvSpPr txBox="1"/>
            <p:nvPr/>
          </p:nvSpPr>
          <p:spPr>
            <a:xfrm>
              <a:off x="12912005" y="-973515"/>
              <a:ext cx="2426332" cy="2925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 err="1">
                  <a:latin typeface="NanumGothic" panose="020D0604000000000000" pitchFamily="34" charset="-127"/>
                  <a:ea typeface="NanumGothic" panose="020D0604000000000000" pitchFamily="34" charset="-127"/>
                </a:rPr>
                <a:t>일하자빚갚자돈벌자</a:t>
              </a:r>
              <a:endPara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1D11A83-85C0-4EBF-4058-37BF3CAA6269}"/>
                </a:ext>
              </a:extLst>
            </p:cNvPr>
            <p:cNvSpPr txBox="1"/>
            <p:nvPr/>
          </p:nvSpPr>
          <p:spPr>
            <a:xfrm>
              <a:off x="15654447" y="-973514"/>
              <a:ext cx="1846289" cy="2925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SQL PROJECT</a:t>
              </a:r>
              <a:endPara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1002" name="그룹 1002"/>
          <p:cNvGrpSpPr/>
          <p:nvPr/>
        </p:nvGrpSpPr>
        <p:grpSpPr>
          <a:xfrm>
            <a:off x="1270620" y="872165"/>
            <a:ext cx="1066307" cy="493714"/>
            <a:chOff x="1270620" y="872165"/>
            <a:chExt cx="1066307" cy="49371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270620" y="872165"/>
              <a:ext cx="1066307" cy="49371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1255200" y="3238500"/>
            <a:ext cx="16800000" cy="493714"/>
            <a:chOff x="-1466667" y="3586476"/>
            <a:chExt cx="16800000" cy="493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-1466667" y="3586476"/>
              <a:ext cx="16800000" cy="49371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840687" y="-1038661"/>
            <a:ext cx="493714" cy="5122354"/>
            <a:chOff x="16840687" y="-1038661"/>
            <a:chExt cx="493714" cy="512235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7680000">
              <a:off x="14526367" y="1275659"/>
              <a:ext cx="5122354" cy="493714"/>
            </a:xfrm>
            <a:prstGeom prst="rect">
              <a:avLst/>
            </a:prstGeom>
          </p:spPr>
        </p:pic>
      </p:grpSp>
      <p:grpSp>
        <p:nvGrpSpPr>
          <p:cNvPr id="14" name="그룹 1003">
            <a:extLst>
              <a:ext uri="{FF2B5EF4-FFF2-40B4-BE49-F238E27FC236}">
                <a16:creationId xmlns:a16="http://schemas.microsoft.com/office/drawing/2014/main" id="{E53883B6-560F-BAEB-9F93-FAD6315C31FA}"/>
              </a:ext>
            </a:extLst>
          </p:cNvPr>
          <p:cNvGrpSpPr/>
          <p:nvPr/>
        </p:nvGrpSpPr>
        <p:grpSpPr>
          <a:xfrm rot="5400000">
            <a:off x="7126542" y="11660443"/>
            <a:ext cx="16800000" cy="493714"/>
            <a:chOff x="-1466667" y="3586476"/>
            <a:chExt cx="16800000" cy="493714"/>
          </a:xfrm>
        </p:grpSpPr>
        <p:pic>
          <p:nvPicPr>
            <p:cNvPr id="16" name="Object 14">
              <a:extLst>
                <a:ext uri="{FF2B5EF4-FFF2-40B4-BE49-F238E27FC236}">
                  <a16:creationId xmlns:a16="http://schemas.microsoft.com/office/drawing/2014/main" id="{2635B6BF-682C-E1FE-FE10-BFC4FDF98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-1466667" y="3586476"/>
              <a:ext cx="16800000" cy="493714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17DE86E-BD89-9BEB-C854-FEB5796D25E7}"/>
              </a:ext>
            </a:extLst>
          </p:cNvPr>
          <p:cNvGrpSpPr/>
          <p:nvPr/>
        </p:nvGrpSpPr>
        <p:grpSpPr>
          <a:xfrm>
            <a:off x="1108800" y="1576800"/>
            <a:ext cx="6432105" cy="1052648"/>
            <a:chOff x="1108800" y="1576800"/>
            <a:chExt cx="6432105" cy="105264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AC94D10-3148-3891-52A8-DDDB1CDA9543}"/>
                </a:ext>
              </a:extLst>
            </p:cNvPr>
            <p:cNvSpPr txBox="1"/>
            <p:nvPr/>
          </p:nvSpPr>
          <p:spPr>
            <a:xfrm>
              <a:off x="1143000" y="1613785"/>
              <a:ext cx="639790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6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프로젝트</a:t>
              </a:r>
              <a:r>
                <a:rPr kumimoji="1" lang="ko-KR" altLang="en-US" sz="6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기획 의도</a:t>
              </a:r>
              <a:endParaRPr kumimoji="1" lang="ko-Kore-KR" alt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4CB50E-2DBC-537C-7118-3C837873018A}"/>
                </a:ext>
              </a:extLst>
            </p:cNvPr>
            <p:cNvSpPr txBox="1"/>
            <p:nvPr/>
          </p:nvSpPr>
          <p:spPr>
            <a:xfrm>
              <a:off x="1108800" y="1576800"/>
              <a:ext cx="639790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6000" b="1" dirty="0">
                  <a:solidFill>
                    <a:srgbClr val="0070C0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프로젝트</a:t>
              </a:r>
              <a:r>
                <a:rPr kumimoji="1" lang="ko-KR" altLang="en-US" sz="6000" b="1" dirty="0">
                  <a:solidFill>
                    <a:srgbClr val="0070C0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기획 의도</a:t>
              </a:r>
              <a:endParaRPr kumimoji="1" lang="ko-Kore-KR" altLang="en-US" sz="60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9A37742-BB68-F6D9-B638-1BBF3ABEFA5C}"/>
              </a:ext>
            </a:extLst>
          </p:cNvPr>
          <p:cNvSpPr txBox="1"/>
          <p:nvPr/>
        </p:nvSpPr>
        <p:spPr>
          <a:xfrm>
            <a:off x="14500912" y="852038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EC2B5E-01F1-CF23-22EE-7C64421F3B66}"/>
              </a:ext>
            </a:extLst>
          </p:cNvPr>
          <p:cNvSpPr txBox="1"/>
          <p:nvPr/>
        </p:nvSpPr>
        <p:spPr>
          <a:xfrm>
            <a:off x="1143000" y="4303097"/>
            <a:ext cx="13563600" cy="5082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2600" b="1" u="sng" dirty="0">
                <a:latin typeface="NanumGothic" panose="020D0604000000000000" pitchFamily="34" charset="-127"/>
                <a:ea typeface="NanumGothic" panose="020D0604000000000000" pitchFamily="34" charset="-127"/>
              </a:rPr>
              <a:t>현</a:t>
            </a:r>
            <a:r>
              <a:rPr kumimoji="1" lang="ko-KR" altLang="en-US" sz="2600" b="1" u="sng" dirty="0">
                <a:latin typeface="NanumGothic" panose="020D0604000000000000" pitchFamily="34" charset="-127"/>
                <a:ea typeface="NanumGothic" panose="020D0604000000000000" pitchFamily="34" charset="-127"/>
              </a:rPr>
              <a:t> 공모 시스템</a:t>
            </a:r>
            <a:endParaRPr kumimoji="1" lang="en-US" altLang="ko-KR" sz="2600" b="1" u="sng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800" b="1" u="sng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직원이 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원하는 부서를 선택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하여 공모하고</a:t>
            </a:r>
            <a:r>
              <a:rPr kumimoji="1"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차적으로 선발될 시 해당 부서 풀에 배정되는 형태</a:t>
            </a:r>
            <a:endParaRPr kumimoji="1"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직원 → 부서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위주의 공모 시스템 </a:t>
            </a:r>
            <a:endParaRPr kumimoji="1"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20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8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2600" b="1" u="sng" dirty="0">
                <a:latin typeface="NanumGothic" panose="020D0604000000000000" pitchFamily="34" charset="-127"/>
                <a:ea typeface="NanumGothic" panose="020D0604000000000000" pitchFamily="34" charset="-127"/>
              </a:rPr>
              <a:t>단점</a:t>
            </a:r>
            <a:endParaRPr kumimoji="1" lang="en-US" altLang="ko-KR" sz="2600" b="1" u="sng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800" b="1" u="sng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업무량 상위 부서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의 경우</a:t>
            </a:r>
            <a:r>
              <a:rPr kumimoji="1"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타 부서에 비해 지원자가 많지 않음  </a:t>
            </a:r>
            <a:endParaRPr kumimoji="1"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   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→ 은행의 핵심적인 업무를 수행하는 부서이나 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공모를 통한 인원 확충이 어려움</a:t>
            </a:r>
            <a:endParaRPr kumimoji="1" lang="en-US" altLang="ko-KR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역공모의 경우</a:t>
            </a:r>
            <a:r>
              <a:rPr kumimoji="1"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체계적인 프로세스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를 통해 공모가 이루어진다고 보기 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어려움</a:t>
            </a:r>
            <a:endParaRPr kumimoji="1" lang="en-US" altLang="ko-KR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967FC5C9-F140-F388-748C-DF0CF61292CC}"/>
              </a:ext>
            </a:extLst>
          </p:cNvPr>
          <p:cNvGrpSpPr/>
          <p:nvPr/>
        </p:nvGrpSpPr>
        <p:grpSpPr>
          <a:xfrm rot="5400000">
            <a:off x="13911918" y="6590048"/>
            <a:ext cx="6022129" cy="369333"/>
            <a:chOff x="10648237" y="-973515"/>
            <a:chExt cx="6852499" cy="29254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B8FF43A-7066-B28C-999D-F5E736333CFA}"/>
                </a:ext>
              </a:extLst>
            </p:cNvPr>
            <p:cNvSpPr txBox="1"/>
            <p:nvPr/>
          </p:nvSpPr>
          <p:spPr>
            <a:xfrm>
              <a:off x="10648237" y="-973515"/>
              <a:ext cx="1994036" cy="2925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DIGI CAMPUS</a:t>
              </a:r>
              <a:endPara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45F8CE-5908-6F4E-DE61-AEA6370449E5}"/>
                </a:ext>
              </a:extLst>
            </p:cNvPr>
            <p:cNvSpPr txBox="1"/>
            <p:nvPr/>
          </p:nvSpPr>
          <p:spPr>
            <a:xfrm>
              <a:off x="12912006" y="-973515"/>
              <a:ext cx="2426332" cy="2925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 err="1">
                  <a:latin typeface="NanumGothic" panose="020D0604000000000000" pitchFamily="34" charset="-127"/>
                  <a:ea typeface="NanumGothic" panose="020D0604000000000000" pitchFamily="34" charset="-127"/>
                </a:rPr>
                <a:t>일하자빚갚자돈벌자</a:t>
              </a:r>
              <a:endPara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1D11A83-85C0-4EBF-4058-37BF3CAA6269}"/>
                </a:ext>
              </a:extLst>
            </p:cNvPr>
            <p:cNvSpPr txBox="1"/>
            <p:nvPr/>
          </p:nvSpPr>
          <p:spPr>
            <a:xfrm>
              <a:off x="15654447" y="-973514"/>
              <a:ext cx="1846289" cy="2925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SQL PROJECT</a:t>
              </a:r>
              <a:endPara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1002" name="그룹 1002"/>
          <p:cNvGrpSpPr/>
          <p:nvPr/>
        </p:nvGrpSpPr>
        <p:grpSpPr>
          <a:xfrm>
            <a:off x="1270620" y="872165"/>
            <a:ext cx="1066307" cy="493714"/>
            <a:chOff x="1270620" y="872165"/>
            <a:chExt cx="1066307" cy="493714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1270620" y="872165"/>
              <a:ext cx="1066307" cy="49371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1255200" y="3238500"/>
            <a:ext cx="16800000" cy="493714"/>
            <a:chOff x="-1466667" y="3586476"/>
            <a:chExt cx="16800000" cy="493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-1466667" y="3586476"/>
              <a:ext cx="16800000" cy="49371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840687" y="-1038661"/>
            <a:ext cx="493714" cy="5122354"/>
            <a:chOff x="16840687" y="-1038661"/>
            <a:chExt cx="493714" cy="512235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7680000">
              <a:off x="14526367" y="1275659"/>
              <a:ext cx="5122354" cy="493714"/>
            </a:xfrm>
            <a:prstGeom prst="rect">
              <a:avLst/>
            </a:prstGeom>
          </p:spPr>
        </p:pic>
      </p:grpSp>
      <p:grpSp>
        <p:nvGrpSpPr>
          <p:cNvPr id="14" name="그룹 1003">
            <a:extLst>
              <a:ext uri="{FF2B5EF4-FFF2-40B4-BE49-F238E27FC236}">
                <a16:creationId xmlns:a16="http://schemas.microsoft.com/office/drawing/2014/main" id="{E53883B6-560F-BAEB-9F93-FAD6315C31FA}"/>
              </a:ext>
            </a:extLst>
          </p:cNvPr>
          <p:cNvGrpSpPr/>
          <p:nvPr/>
        </p:nvGrpSpPr>
        <p:grpSpPr>
          <a:xfrm rot="5400000">
            <a:off x="7126542" y="11660443"/>
            <a:ext cx="16800000" cy="493714"/>
            <a:chOff x="-1466667" y="3586476"/>
            <a:chExt cx="16800000" cy="493714"/>
          </a:xfrm>
        </p:grpSpPr>
        <p:pic>
          <p:nvPicPr>
            <p:cNvPr id="16" name="Object 14">
              <a:extLst>
                <a:ext uri="{FF2B5EF4-FFF2-40B4-BE49-F238E27FC236}">
                  <a16:creationId xmlns:a16="http://schemas.microsoft.com/office/drawing/2014/main" id="{2635B6BF-682C-E1FE-FE10-BFC4FDF98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-1466667" y="3586476"/>
              <a:ext cx="16800000" cy="493714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17DE86E-BD89-9BEB-C854-FEB5796D25E7}"/>
              </a:ext>
            </a:extLst>
          </p:cNvPr>
          <p:cNvGrpSpPr/>
          <p:nvPr/>
        </p:nvGrpSpPr>
        <p:grpSpPr>
          <a:xfrm>
            <a:off x="1108800" y="1576800"/>
            <a:ext cx="6432105" cy="1052648"/>
            <a:chOff x="1108800" y="1576800"/>
            <a:chExt cx="6432105" cy="105264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AC94D10-3148-3891-52A8-DDDB1CDA9543}"/>
                </a:ext>
              </a:extLst>
            </p:cNvPr>
            <p:cNvSpPr txBox="1"/>
            <p:nvPr/>
          </p:nvSpPr>
          <p:spPr>
            <a:xfrm>
              <a:off x="1143000" y="1613785"/>
              <a:ext cx="639790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6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프로젝트</a:t>
              </a:r>
              <a:r>
                <a:rPr kumimoji="1" lang="ko-KR" altLang="en-US" sz="6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기획 의도</a:t>
              </a:r>
              <a:endParaRPr kumimoji="1" lang="ko-Kore-KR" alt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4CB50E-2DBC-537C-7118-3C837873018A}"/>
                </a:ext>
              </a:extLst>
            </p:cNvPr>
            <p:cNvSpPr txBox="1"/>
            <p:nvPr/>
          </p:nvSpPr>
          <p:spPr>
            <a:xfrm>
              <a:off x="1108800" y="1576800"/>
              <a:ext cx="639790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6000" b="1" dirty="0">
                  <a:solidFill>
                    <a:srgbClr val="0070C0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프로젝트</a:t>
              </a:r>
              <a:r>
                <a:rPr kumimoji="1" lang="ko-KR" altLang="en-US" sz="6000" b="1" dirty="0">
                  <a:solidFill>
                    <a:srgbClr val="0070C0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기획 의도</a:t>
              </a:r>
              <a:endParaRPr kumimoji="1" lang="ko-Kore-KR" altLang="en-US" sz="60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9A37742-BB68-F6D9-B638-1BBF3ABEFA5C}"/>
              </a:ext>
            </a:extLst>
          </p:cNvPr>
          <p:cNvSpPr txBox="1"/>
          <p:nvPr/>
        </p:nvSpPr>
        <p:spPr>
          <a:xfrm>
            <a:off x="14500912" y="852038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EC2B5E-01F1-CF23-22EE-7C64421F3B66}"/>
              </a:ext>
            </a:extLst>
          </p:cNvPr>
          <p:cNvSpPr txBox="1"/>
          <p:nvPr/>
        </p:nvSpPr>
        <p:spPr>
          <a:xfrm>
            <a:off x="1143000" y="4409019"/>
            <a:ext cx="13563600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600" b="1" u="sng" dirty="0">
                <a:latin typeface="NanumGothic" panose="020D0604000000000000" pitchFamily="34" charset="-127"/>
                <a:ea typeface="NanumGothic" panose="020D0604000000000000" pitchFamily="34" charset="-127"/>
              </a:rPr>
              <a:t>요구사항</a:t>
            </a:r>
            <a:endParaRPr kumimoji="1" lang="en-US" altLang="ko-KR" sz="2600" b="1" u="sng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업무량 상위 부서의 인력확충을 위한 지점</a:t>
            </a:r>
            <a:r>
              <a:rPr kumimoji="1"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•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부서 간 </a:t>
            </a:r>
            <a:r>
              <a:rPr kumimoji="1" lang="ko-KR" altLang="en-US" sz="2400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역공모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프로세스 개선</a:t>
            </a:r>
            <a:endParaRPr kumimoji="1" lang="en-US" altLang="ko-KR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관련 직무 수행 여부</a:t>
            </a:r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자격증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등 부서에 알맞은 역량을 보유하고 있는 직원들의 리스트를 추출하여 체계적으로 관리하고자 함</a:t>
            </a:r>
            <a:endParaRPr kumimoji="1"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부서 이동을 희망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하는 직원들을 </a:t>
            </a:r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순위로 선발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하여 역공모하고</a:t>
            </a:r>
            <a:r>
              <a:rPr kumimoji="1"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선발하고자 하는 직원의 수가 미달될 경우 그 외에도 관련 역량을 보유한 직원을 본부 부서에서 탐색하고 역공모의 기회를 줄 수 있게끔 </a:t>
            </a:r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순위</a:t>
            </a:r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3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순위 풀 운영</a:t>
            </a:r>
            <a:r>
              <a:rPr kumimoji="1"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kumimoji="1"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5809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47800" y="5742918"/>
            <a:ext cx="20683601" cy="4810782"/>
            <a:chOff x="-1198943" y="5678347"/>
            <a:chExt cx="20683601" cy="481078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4029269" y="7090616"/>
            <a:ext cx="36567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800" b="1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1500578" y="724406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solidFill>
                  <a:srgbClr val="AB7942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solidFill>
                  <a:srgbClr val="AB7942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solidFill>
                <a:srgbClr val="AB7942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6" name="이등변 삼각형 23">
            <a:extLst>
              <a:ext uri="{FF2B5EF4-FFF2-40B4-BE49-F238E27FC236}">
                <a16:creationId xmlns:a16="http://schemas.microsoft.com/office/drawing/2014/main" id="{2FA9C829-579B-8E5B-1D25-E14800182E4D}"/>
              </a:ext>
            </a:extLst>
          </p:cNvPr>
          <p:cNvSpPr/>
          <p:nvPr/>
        </p:nvSpPr>
        <p:spPr>
          <a:xfrm rot="-5400000">
            <a:off x="5477776" y="1785017"/>
            <a:ext cx="655864" cy="1184301"/>
          </a:xfrm>
          <a:prstGeom prst="triangle">
            <a:avLst/>
          </a:prstGeom>
          <a:solidFill>
            <a:srgbClr val="AB7942">
              <a:alpha val="4823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7" name="사각형: 둥근 모서리 22">
            <a:extLst>
              <a:ext uri="{FF2B5EF4-FFF2-40B4-BE49-F238E27FC236}">
                <a16:creationId xmlns:a16="http://schemas.microsoft.com/office/drawing/2014/main" id="{7A9C4A3F-6866-39B1-32A9-A11104C64421}"/>
              </a:ext>
            </a:extLst>
          </p:cNvPr>
          <p:cNvSpPr/>
          <p:nvPr/>
        </p:nvSpPr>
        <p:spPr>
          <a:xfrm>
            <a:off x="6397858" y="350808"/>
            <a:ext cx="4979971" cy="9799401"/>
          </a:xfrm>
          <a:prstGeom prst="roundRect">
            <a:avLst/>
          </a:prstGeom>
          <a:solidFill>
            <a:srgbClr val="AB7942">
              <a:alpha val="4823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8733CF2-4C3A-8E26-61BD-16F88121B4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87" r="21334" b="4277"/>
          <a:stretch/>
        </p:blipFill>
        <p:spPr>
          <a:xfrm>
            <a:off x="6590821" y="487598"/>
            <a:ext cx="4610579" cy="9380302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863EC90D-0509-6EBA-0598-1A4C36B70347}"/>
              </a:ext>
            </a:extLst>
          </p:cNvPr>
          <p:cNvGrpSpPr/>
          <p:nvPr/>
        </p:nvGrpSpPr>
        <p:grpSpPr>
          <a:xfrm>
            <a:off x="3834753" y="1790700"/>
            <a:ext cx="1185841" cy="1916199"/>
            <a:chOff x="4795445" y="3711327"/>
            <a:chExt cx="1600200" cy="266955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FD62A5-41A9-8F67-36C3-96AEC9BA428A}"/>
                </a:ext>
              </a:extLst>
            </p:cNvPr>
            <p:cNvSpPr txBox="1"/>
            <p:nvPr/>
          </p:nvSpPr>
          <p:spPr>
            <a:xfrm>
              <a:off x="4912486" y="5394689"/>
              <a:ext cx="1366114" cy="98619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rgbClr val="151515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이진만</a:t>
              </a:r>
              <a:endParaRPr lang="en-US" altLang="ko-KR" sz="2000" b="1" dirty="0">
                <a:solidFill>
                  <a:srgbClr val="151515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pPr algn="ctr"/>
              <a:r>
                <a:rPr lang="ko-KR" altLang="en-US" sz="2000" b="1" dirty="0">
                  <a:solidFill>
                    <a:srgbClr val="151515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대리님</a:t>
              </a:r>
            </a:p>
          </p:txBody>
        </p:sp>
        <p:pic>
          <p:nvPicPr>
            <p:cNvPr id="11" name="그림 5">
              <a:extLst>
                <a:ext uri="{FF2B5EF4-FFF2-40B4-BE49-F238E27FC236}">
                  <a16:creationId xmlns:a16="http://schemas.microsoft.com/office/drawing/2014/main" id="{B433A3E4-D6E7-26F8-5F54-995169F72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95445" y="3711327"/>
              <a:ext cx="1600200" cy="1600200"/>
            </a:xfrm>
            <a:prstGeom prst="rect">
              <a:avLst/>
            </a:prstGeom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A652388-F7FA-5162-AF07-441DF5037278}"/>
              </a:ext>
            </a:extLst>
          </p:cNvPr>
          <p:cNvSpPr txBox="1"/>
          <p:nvPr/>
        </p:nvSpPr>
        <p:spPr>
          <a:xfrm>
            <a:off x="7077344" y="1714500"/>
            <a:ext cx="360861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NanumGothic" panose="020D0604000000000000" pitchFamily="34" charset="-127"/>
                <a:ea typeface="NanumGothic" panose="020D0604000000000000" pitchFamily="34" charset="-127"/>
                <a:cs typeface="Calibri"/>
              </a:rPr>
              <a:t>2023 상반기 자기신고</a:t>
            </a:r>
            <a:endParaRPr lang="ko-KR" altLang="en-US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976" name="그룹 975">
            <a:extLst>
              <a:ext uri="{FF2B5EF4-FFF2-40B4-BE49-F238E27FC236}">
                <a16:creationId xmlns:a16="http://schemas.microsoft.com/office/drawing/2014/main" id="{1F839D03-899E-AEBE-7422-86502D4BB6CA}"/>
              </a:ext>
            </a:extLst>
          </p:cNvPr>
          <p:cNvGrpSpPr/>
          <p:nvPr/>
        </p:nvGrpSpPr>
        <p:grpSpPr>
          <a:xfrm>
            <a:off x="6958800" y="2341861"/>
            <a:ext cx="3832475" cy="6330895"/>
            <a:chOff x="7391400" y="2369944"/>
            <a:chExt cx="3832475" cy="6330895"/>
          </a:xfrm>
        </p:grpSpPr>
        <p:grpSp>
          <p:nvGrpSpPr>
            <p:cNvPr id="969" name="그룹 968">
              <a:extLst>
                <a:ext uri="{FF2B5EF4-FFF2-40B4-BE49-F238E27FC236}">
                  <a16:creationId xmlns:a16="http://schemas.microsoft.com/office/drawing/2014/main" id="{7C3E861E-E29D-44B6-4737-7192F112832C}"/>
                </a:ext>
              </a:extLst>
            </p:cNvPr>
            <p:cNvGrpSpPr/>
            <p:nvPr/>
          </p:nvGrpSpPr>
          <p:grpSpPr>
            <a:xfrm>
              <a:off x="7391400" y="5659002"/>
              <a:ext cx="3819554" cy="1397308"/>
              <a:chOff x="7416670" y="5659002"/>
              <a:chExt cx="3819554" cy="1397308"/>
            </a:xfrm>
          </p:grpSpPr>
          <p:sp>
            <p:nvSpPr>
              <p:cNvPr id="61" name="사각형: 둥근 모서리 15">
                <a:extLst>
                  <a:ext uri="{FF2B5EF4-FFF2-40B4-BE49-F238E27FC236}">
                    <a16:creationId xmlns:a16="http://schemas.microsoft.com/office/drawing/2014/main" id="{4F3C1764-5955-FBE9-842C-55BAE2C17C08}"/>
                  </a:ext>
                </a:extLst>
              </p:cNvPr>
              <p:cNvSpPr/>
              <p:nvPr/>
            </p:nvSpPr>
            <p:spPr>
              <a:xfrm>
                <a:off x="7416670" y="5659002"/>
                <a:ext cx="3819554" cy="139730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7B6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Calibri"/>
                </a:endParaRPr>
              </a:p>
            </p:txBody>
          </p:sp>
          <p:sp>
            <p:nvSpPr>
              <p:cNvPr id="961" name="TextBox 960">
                <a:extLst>
                  <a:ext uri="{FF2B5EF4-FFF2-40B4-BE49-F238E27FC236}">
                    <a16:creationId xmlns:a16="http://schemas.microsoft.com/office/drawing/2014/main" id="{BBB30C9F-AF91-2E88-8777-B1D77BE2F0F8}"/>
                  </a:ext>
                </a:extLst>
              </p:cNvPr>
              <p:cNvSpPr txBox="1"/>
              <p:nvPr/>
            </p:nvSpPr>
            <p:spPr>
              <a:xfrm>
                <a:off x="7611260" y="5878523"/>
                <a:ext cx="3433753" cy="646331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ko-KR" altLang="en-US" b="1" dirty="0"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rPr>
                  <a:t>3. 부서이동을 희망하시나요?</a:t>
                </a:r>
                <a:endParaRPr lang="ko-KR" altLang="ko-Kore-KR" b="1" dirty="0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  <a:p>
                <a:pPr algn="ctr"/>
                <a:endParaRPr lang="ko-KR" altLang="en-US" b="1" dirty="0">
                  <a:latin typeface="NanumGothic" panose="020D0604000000000000" pitchFamily="34" charset="-127"/>
                  <a:ea typeface="NanumGothic" panose="020D0604000000000000" pitchFamily="34" charset="-127"/>
                  <a:cs typeface="Calibri"/>
                </a:endParaRPr>
              </a:p>
            </p:txBody>
          </p:sp>
          <p:grpSp>
            <p:nvGrpSpPr>
              <p:cNvPr id="966" name="그룹 965">
                <a:extLst>
                  <a:ext uri="{FF2B5EF4-FFF2-40B4-BE49-F238E27FC236}">
                    <a16:creationId xmlns:a16="http://schemas.microsoft.com/office/drawing/2014/main" id="{D87EDFCB-3D97-78FC-7BCE-9F0F435066A1}"/>
                  </a:ext>
                </a:extLst>
              </p:cNvPr>
              <p:cNvGrpSpPr/>
              <p:nvPr/>
            </p:nvGrpSpPr>
            <p:grpSpPr>
              <a:xfrm>
                <a:off x="7521070" y="6463998"/>
                <a:ext cx="3610678" cy="478159"/>
                <a:chOff x="7509354" y="6475500"/>
                <a:chExt cx="3610678" cy="478159"/>
              </a:xfrm>
            </p:grpSpPr>
            <p:sp>
              <p:nvSpPr>
                <p:cNvPr id="47" name="사각형: 둥근 모서리 5">
                  <a:extLst>
                    <a:ext uri="{FF2B5EF4-FFF2-40B4-BE49-F238E27FC236}">
                      <a16:creationId xmlns:a16="http://schemas.microsoft.com/office/drawing/2014/main" id="{0E4C0F73-EEC0-660C-7AF2-17B1BD0857AE}"/>
                    </a:ext>
                  </a:extLst>
                </p:cNvPr>
                <p:cNvSpPr/>
                <p:nvPr/>
              </p:nvSpPr>
              <p:spPr>
                <a:xfrm>
                  <a:off x="7509354" y="6480131"/>
                  <a:ext cx="1764000" cy="473528"/>
                </a:xfrm>
                <a:prstGeom prst="roundRect">
                  <a:avLst/>
                </a:prstGeom>
                <a:solidFill>
                  <a:srgbClr val="D6BEA5"/>
                </a:solidFill>
                <a:ln>
                  <a:solidFill>
                    <a:srgbClr val="D6BEA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dirty="0" err="1">
                      <a:solidFill>
                        <a:schemeClr val="tx1"/>
                      </a:solidFill>
                      <a:latin typeface="NanumGothic" panose="020D0604000000000000" pitchFamily="34" charset="-127"/>
                      <a:ea typeface="NanumGothic" panose="020D0604000000000000" pitchFamily="34" charset="-127"/>
                      <a:cs typeface="Calibri"/>
                    </a:rPr>
                    <a:t>Y</a:t>
                  </a:r>
                  <a:r>
                    <a:rPr lang="ko-KR" altLang="en-US" b="1" dirty="0">
                      <a:solidFill>
                        <a:schemeClr val="tx1"/>
                      </a:solidFill>
                      <a:latin typeface="NanumGothic" panose="020D0604000000000000" pitchFamily="34" charset="-127"/>
                      <a:ea typeface="NanumGothic" panose="020D0604000000000000" pitchFamily="34" charset="-127"/>
                      <a:cs typeface="Calibri"/>
                    </a:rPr>
                    <a:t> </a:t>
                  </a:r>
                  <a:r>
                    <a:rPr lang="ko-KR" altLang="en-US" b="1" dirty="0" err="1">
                      <a:solidFill>
                        <a:schemeClr val="tx1"/>
                      </a:solidFill>
                      <a:latin typeface="NanumGothic" panose="020D0604000000000000" pitchFamily="34" charset="-127"/>
                      <a:ea typeface="NanumGothic" panose="020D0604000000000000" pitchFamily="34" charset="-127"/>
                      <a:cs typeface="Calibri"/>
                    </a:rPr>
                    <a:t>E</a:t>
                  </a:r>
                  <a:r>
                    <a:rPr lang="ko-KR" altLang="en-US" b="1" dirty="0">
                      <a:solidFill>
                        <a:schemeClr val="tx1"/>
                      </a:solidFill>
                      <a:latin typeface="NanumGothic" panose="020D0604000000000000" pitchFamily="34" charset="-127"/>
                      <a:ea typeface="NanumGothic" panose="020D0604000000000000" pitchFamily="34" charset="-127"/>
                      <a:cs typeface="Calibri"/>
                    </a:rPr>
                    <a:t> </a:t>
                  </a:r>
                  <a:r>
                    <a:rPr lang="ko-KR" altLang="en-US" b="1" dirty="0" err="1">
                      <a:solidFill>
                        <a:schemeClr val="tx1"/>
                      </a:solidFill>
                      <a:latin typeface="NanumGothic" panose="020D0604000000000000" pitchFamily="34" charset="-127"/>
                      <a:ea typeface="NanumGothic" panose="020D0604000000000000" pitchFamily="34" charset="-127"/>
                      <a:cs typeface="Calibri"/>
                    </a:rPr>
                    <a:t>S</a:t>
                  </a:r>
                  <a:endParaRPr lang="ko-KR" altLang="en-US" b="1" dirty="0">
                    <a:solidFill>
                      <a:schemeClr val="tx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endParaRPr>
                </a:p>
              </p:txBody>
            </p:sp>
            <p:sp>
              <p:nvSpPr>
                <p:cNvPr id="48" name="사각형: 둥근 모서리 6">
                  <a:extLst>
                    <a:ext uri="{FF2B5EF4-FFF2-40B4-BE49-F238E27FC236}">
                      <a16:creationId xmlns:a16="http://schemas.microsoft.com/office/drawing/2014/main" id="{9ADDAE88-0DBA-A886-B92F-10939467E11D}"/>
                    </a:ext>
                  </a:extLst>
                </p:cNvPr>
                <p:cNvSpPr/>
                <p:nvPr/>
              </p:nvSpPr>
              <p:spPr>
                <a:xfrm>
                  <a:off x="9356032" y="6475500"/>
                  <a:ext cx="1764000" cy="473528"/>
                </a:xfrm>
                <a:prstGeom prst="roundRect">
                  <a:avLst/>
                </a:prstGeom>
                <a:solidFill>
                  <a:srgbClr val="F1E9E0">
                    <a:alpha val="43137"/>
                  </a:srgbClr>
                </a:solidFill>
                <a:ln>
                  <a:solidFill>
                    <a:srgbClr val="D6BEA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NanumGothic" panose="020D0604000000000000" pitchFamily="34" charset="-127"/>
                      <a:ea typeface="NanumGothic" panose="020D0604000000000000" pitchFamily="34" charset="-127"/>
                    </a:rPr>
                    <a:t>N O</a:t>
                  </a:r>
                  <a:endParaRPr lang="en-US" altLang="ko-KR" b="1" dirty="0">
                    <a:solidFill>
                      <a:schemeClr val="tx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endParaRPr>
                </a:p>
              </p:txBody>
            </p:sp>
          </p:grpSp>
        </p:grpSp>
        <p:grpSp>
          <p:nvGrpSpPr>
            <p:cNvPr id="967" name="그룹 966">
              <a:extLst>
                <a:ext uri="{FF2B5EF4-FFF2-40B4-BE49-F238E27FC236}">
                  <a16:creationId xmlns:a16="http://schemas.microsoft.com/office/drawing/2014/main" id="{41857DC4-9D22-020D-B569-D9C4E3807F55}"/>
                </a:ext>
              </a:extLst>
            </p:cNvPr>
            <p:cNvGrpSpPr/>
            <p:nvPr/>
          </p:nvGrpSpPr>
          <p:grpSpPr>
            <a:xfrm>
              <a:off x="7391400" y="2369944"/>
              <a:ext cx="3819554" cy="1397308"/>
              <a:chOff x="7391400" y="2369944"/>
              <a:chExt cx="3819554" cy="1397308"/>
            </a:xfrm>
          </p:grpSpPr>
          <p:sp>
            <p:nvSpPr>
              <p:cNvPr id="19" name="사각형: 둥근 모서리 15">
                <a:extLst>
                  <a:ext uri="{FF2B5EF4-FFF2-40B4-BE49-F238E27FC236}">
                    <a16:creationId xmlns:a16="http://schemas.microsoft.com/office/drawing/2014/main" id="{9F1289E6-B267-68CD-7CB7-93A873DD7A72}"/>
                  </a:ext>
                </a:extLst>
              </p:cNvPr>
              <p:cNvSpPr/>
              <p:nvPr/>
            </p:nvSpPr>
            <p:spPr>
              <a:xfrm>
                <a:off x="7391400" y="2369944"/>
                <a:ext cx="3819554" cy="139730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7B6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Calibri"/>
                </a:endParaRPr>
              </a:p>
            </p:txBody>
          </p:sp>
          <p:sp>
            <p:nvSpPr>
              <p:cNvPr id="31" name="사각형: 둥근 모서리 18">
                <a:extLst>
                  <a:ext uri="{FF2B5EF4-FFF2-40B4-BE49-F238E27FC236}">
                    <a16:creationId xmlns:a16="http://schemas.microsoft.com/office/drawing/2014/main" id="{C4E13C15-10B4-849A-7575-AF1036C0B3C4}"/>
                  </a:ext>
                </a:extLst>
              </p:cNvPr>
              <p:cNvSpPr/>
              <p:nvPr/>
            </p:nvSpPr>
            <p:spPr>
              <a:xfrm>
                <a:off x="7496099" y="3142164"/>
                <a:ext cx="3638091" cy="522513"/>
              </a:xfrm>
              <a:prstGeom prst="roundRect">
                <a:avLst/>
              </a:prstGeom>
              <a:solidFill>
                <a:srgbClr val="F1E9E0"/>
              </a:solidFill>
              <a:ln>
                <a:solidFill>
                  <a:srgbClr val="D6BEA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ko-KR" altLang="en-US" b="1" dirty="0">
                    <a:solidFill>
                      <a:schemeClr val="tx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rPr>
                  <a:t>L1</a:t>
                </a:r>
              </a:p>
            </p:txBody>
          </p:sp>
          <p:sp>
            <p:nvSpPr>
              <p:cNvPr id="32" name="사각형: 둥근 모서리 33">
                <a:extLst>
                  <a:ext uri="{FF2B5EF4-FFF2-40B4-BE49-F238E27FC236}">
                    <a16:creationId xmlns:a16="http://schemas.microsoft.com/office/drawing/2014/main" id="{51F29758-8C2E-FEAA-AD81-C74E3A75A166}"/>
                  </a:ext>
                </a:extLst>
              </p:cNvPr>
              <p:cNvSpPr/>
              <p:nvPr/>
            </p:nvSpPr>
            <p:spPr>
              <a:xfrm>
                <a:off x="10606199" y="3193200"/>
                <a:ext cx="451124" cy="434795"/>
              </a:xfrm>
              <a:prstGeom prst="roundRect">
                <a:avLst/>
              </a:prstGeom>
              <a:solidFill>
                <a:srgbClr val="D6BEA5"/>
              </a:solidFill>
              <a:ln>
                <a:solidFill>
                  <a:srgbClr val="D6BEA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ko-KR" altLang="en-US" b="1" dirty="0">
                  <a:solidFill>
                    <a:schemeClr val="tx1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Calibri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4EB7096-D289-F49F-8299-598938A8A2A7}"/>
                  </a:ext>
                </a:extLst>
              </p:cNvPr>
              <p:cNvSpPr txBox="1"/>
              <p:nvPr/>
            </p:nvSpPr>
            <p:spPr>
              <a:xfrm>
                <a:off x="7585990" y="2589465"/>
                <a:ext cx="3433753" cy="36933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342900" indent="-342900" algn="ctr">
                  <a:buAutoNum type="arabicPeriod"/>
                </a:pPr>
                <a:r>
                  <a:rPr lang="ko-KR" altLang="en-US" b="1" dirty="0"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rPr>
                  <a:t>당신의 직급은?</a:t>
                </a:r>
              </a:p>
            </p:txBody>
          </p:sp>
          <p:sp>
            <p:nvSpPr>
              <p:cNvPr id="963" name="삼각형 962">
                <a:extLst>
                  <a:ext uri="{FF2B5EF4-FFF2-40B4-BE49-F238E27FC236}">
                    <a16:creationId xmlns:a16="http://schemas.microsoft.com/office/drawing/2014/main" id="{E58D9381-D988-6060-CF35-DC734AAFE621}"/>
                  </a:ext>
                </a:extLst>
              </p:cNvPr>
              <p:cNvSpPr/>
              <p:nvPr/>
            </p:nvSpPr>
            <p:spPr>
              <a:xfrm rot="10800000">
                <a:off x="10695320" y="3289933"/>
                <a:ext cx="277480" cy="251831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</p:grpSp>
        <p:grpSp>
          <p:nvGrpSpPr>
            <p:cNvPr id="968" name="그룹 967">
              <a:extLst>
                <a:ext uri="{FF2B5EF4-FFF2-40B4-BE49-F238E27FC236}">
                  <a16:creationId xmlns:a16="http://schemas.microsoft.com/office/drawing/2014/main" id="{07878D27-CC6F-9DC3-D797-722BC32860D0}"/>
                </a:ext>
              </a:extLst>
            </p:cNvPr>
            <p:cNvGrpSpPr/>
            <p:nvPr/>
          </p:nvGrpSpPr>
          <p:grpSpPr>
            <a:xfrm>
              <a:off x="7404321" y="4014473"/>
              <a:ext cx="3819554" cy="1397308"/>
              <a:chOff x="7404321" y="4014473"/>
              <a:chExt cx="3819554" cy="1397308"/>
            </a:xfrm>
          </p:grpSpPr>
          <p:sp>
            <p:nvSpPr>
              <p:cNvPr id="55" name="사각형: 둥근 모서리 15">
                <a:extLst>
                  <a:ext uri="{FF2B5EF4-FFF2-40B4-BE49-F238E27FC236}">
                    <a16:creationId xmlns:a16="http://schemas.microsoft.com/office/drawing/2014/main" id="{9A3D0FE3-EB80-AC48-6E0C-B22700BA8414}"/>
                  </a:ext>
                </a:extLst>
              </p:cNvPr>
              <p:cNvSpPr/>
              <p:nvPr/>
            </p:nvSpPr>
            <p:spPr>
              <a:xfrm>
                <a:off x="7404321" y="4014473"/>
                <a:ext cx="3819554" cy="139730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7B6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Calibri"/>
                </a:endParaRPr>
              </a:p>
            </p:txBody>
          </p:sp>
          <p:sp>
            <p:nvSpPr>
              <p:cNvPr id="56" name="사각형: 둥근 모서리 18">
                <a:extLst>
                  <a:ext uri="{FF2B5EF4-FFF2-40B4-BE49-F238E27FC236}">
                    <a16:creationId xmlns:a16="http://schemas.microsoft.com/office/drawing/2014/main" id="{3AB5FA7E-F69F-2E00-D0FA-DE41D217CDDE}"/>
                  </a:ext>
                </a:extLst>
              </p:cNvPr>
              <p:cNvSpPr/>
              <p:nvPr/>
            </p:nvSpPr>
            <p:spPr>
              <a:xfrm>
                <a:off x="7495647" y="4786693"/>
                <a:ext cx="3638091" cy="522513"/>
              </a:xfrm>
              <a:prstGeom prst="roundRect">
                <a:avLst/>
              </a:prstGeom>
              <a:solidFill>
                <a:srgbClr val="F1E9E0"/>
              </a:solidFill>
              <a:ln>
                <a:solidFill>
                  <a:srgbClr val="D6BEA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ko-KR" altLang="en-US" b="1" dirty="0">
                    <a:solidFill>
                      <a:schemeClr val="tx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rPr>
                  <a:t>퇴 직 연 금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D552049F-7613-7B41-4EE7-72183B137D8B}"/>
                  </a:ext>
                </a:extLst>
              </p:cNvPr>
              <p:cNvSpPr txBox="1"/>
              <p:nvPr/>
            </p:nvSpPr>
            <p:spPr>
              <a:xfrm>
                <a:off x="7598911" y="4233994"/>
                <a:ext cx="3433753" cy="36933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altLang="ko-KR" b="1" dirty="0"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rPr>
                  <a:t>2. </a:t>
                </a:r>
                <a:r>
                  <a:rPr lang="ko-KR" altLang="en-US" b="1" dirty="0"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rPr>
                  <a:t>당신의 담당직무는</a:t>
                </a:r>
                <a:r>
                  <a:rPr lang="en-US" altLang="ko-KR" b="1" dirty="0"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rPr>
                  <a:t>?</a:t>
                </a:r>
                <a:endParaRPr lang="ko-KR" altLang="en-US" b="1" dirty="0">
                  <a:latin typeface="NanumGothic" panose="020D0604000000000000" pitchFamily="34" charset="-127"/>
                  <a:ea typeface="NanumGothic" panose="020D0604000000000000" pitchFamily="34" charset="-127"/>
                  <a:cs typeface="Calibri"/>
                </a:endParaRPr>
              </a:p>
            </p:txBody>
          </p:sp>
          <p:sp>
            <p:nvSpPr>
              <p:cNvPr id="964" name="사각형: 둥근 모서리 33">
                <a:extLst>
                  <a:ext uri="{FF2B5EF4-FFF2-40B4-BE49-F238E27FC236}">
                    <a16:creationId xmlns:a16="http://schemas.microsoft.com/office/drawing/2014/main" id="{686B2589-0282-799A-3B1E-E6834D950973}"/>
                  </a:ext>
                </a:extLst>
              </p:cNvPr>
              <p:cNvSpPr/>
              <p:nvPr/>
            </p:nvSpPr>
            <p:spPr>
              <a:xfrm>
                <a:off x="10606199" y="4832809"/>
                <a:ext cx="451124" cy="434795"/>
              </a:xfrm>
              <a:prstGeom prst="roundRect">
                <a:avLst/>
              </a:prstGeom>
              <a:solidFill>
                <a:srgbClr val="D6BEA5"/>
              </a:solidFill>
              <a:ln>
                <a:solidFill>
                  <a:srgbClr val="D6BEA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ko-KR" altLang="en-US" b="1" dirty="0">
                  <a:solidFill>
                    <a:schemeClr val="tx1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Calibri"/>
                </a:endParaRPr>
              </a:p>
            </p:txBody>
          </p:sp>
          <p:sp>
            <p:nvSpPr>
              <p:cNvPr id="965" name="삼각형 964">
                <a:extLst>
                  <a:ext uri="{FF2B5EF4-FFF2-40B4-BE49-F238E27FC236}">
                    <a16:creationId xmlns:a16="http://schemas.microsoft.com/office/drawing/2014/main" id="{F4773DCF-6DD7-A484-B988-3D5BB278DFE7}"/>
                  </a:ext>
                </a:extLst>
              </p:cNvPr>
              <p:cNvSpPr/>
              <p:nvPr/>
            </p:nvSpPr>
            <p:spPr>
              <a:xfrm rot="10800000">
                <a:off x="10695320" y="4929542"/>
                <a:ext cx="277480" cy="251831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</p:grpSp>
        <p:grpSp>
          <p:nvGrpSpPr>
            <p:cNvPr id="970" name="그룹 969">
              <a:extLst>
                <a:ext uri="{FF2B5EF4-FFF2-40B4-BE49-F238E27FC236}">
                  <a16:creationId xmlns:a16="http://schemas.microsoft.com/office/drawing/2014/main" id="{8614A8F9-8016-C84E-9F96-7DA0ADEFFA07}"/>
                </a:ext>
              </a:extLst>
            </p:cNvPr>
            <p:cNvGrpSpPr/>
            <p:nvPr/>
          </p:nvGrpSpPr>
          <p:grpSpPr>
            <a:xfrm>
              <a:off x="7391400" y="7303531"/>
              <a:ext cx="3819554" cy="1397308"/>
              <a:chOff x="7404321" y="4014473"/>
              <a:chExt cx="3819554" cy="1397308"/>
            </a:xfrm>
          </p:grpSpPr>
          <p:sp>
            <p:nvSpPr>
              <p:cNvPr id="971" name="사각형: 둥근 모서리 15">
                <a:extLst>
                  <a:ext uri="{FF2B5EF4-FFF2-40B4-BE49-F238E27FC236}">
                    <a16:creationId xmlns:a16="http://schemas.microsoft.com/office/drawing/2014/main" id="{555ABB99-7B62-35B2-77C9-3C1914AC4CF8}"/>
                  </a:ext>
                </a:extLst>
              </p:cNvPr>
              <p:cNvSpPr/>
              <p:nvPr/>
            </p:nvSpPr>
            <p:spPr>
              <a:xfrm>
                <a:off x="7404321" y="4014473"/>
                <a:ext cx="3819554" cy="139730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7B6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Calibri"/>
                </a:endParaRPr>
              </a:p>
            </p:txBody>
          </p:sp>
          <p:sp>
            <p:nvSpPr>
              <p:cNvPr id="972" name="사각형: 둥근 모서리 18">
                <a:extLst>
                  <a:ext uri="{FF2B5EF4-FFF2-40B4-BE49-F238E27FC236}">
                    <a16:creationId xmlns:a16="http://schemas.microsoft.com/office/drawing/2014/main" id="{2A19BAE3-977A-ED8C-50CC-548C6EC9DDFC}"/>
                  </a:ext>
                </a:extLst>
              </p:cNvPr>
              <p:cNvSpPr/>
              <p:nvPr/>
            </p:nvSpPr>
            <p:spPr>
              <a:xfrm>
                <a:off x="7509020" y="4786693"/>
                <a:ext cx="3638091" cy="522513"/>
              </a:xfrm>
              <a:prstGeom prst="roundRect">
                <a:avLst/>
              </a:prstGeom>
              <a:solidFill>
                <a:srgbClr val="F1E9E0"/>
              </a:solidFill>
              <a:ln>
                <a:solidFill>
                  <a:srgbClr val="D6BEA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ko-KR" altLang="en-US" b="1" dirty="0">
                    <a:solidFill>
                      <a:schemeClr val="tx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  <a:cs typeface="Calibri"/>
                  </a:rPr>
                  <a:t>은퇴 설계 자격증</a:t>
                </a:r>
              </a:p>
            </p:txBody>
          </p:sp>
          <p:sp>
            <p:nvSpPr>
              <p:cNvPr id="973" name="TextBox 972">
                <a:extLst>
                  <a:ext uri="{FF2B5EF4-FFF2-40B4-BE49-F238E27FC236}">
                    <a16:creationId xmlns:a16="http://schemas.microsoft.com/office/drawing/2014/main" id="{4629EB24-7C5D-F09A-4357-0270B8D34F7F}"/>
                  </a:ext>
                </a:extLst>
              </p:cNvPr>
              <p:cNvSpPr txBox="1"/>
              <p:nvPr/>
            </p:nvSpPr>
            <p:spPr>
              <a:xfrm>
                <a:off x="7598911" y="4233994"/>
                <a:ext cx="3433753" cy="36933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ko-KR" altLang="ko-Kore-KR" b="1" dirty="0"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4. 보유 자격증을 선택하세요.​</a:t>
                </a:r>
                <a:endParaRPr lang="ko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974" name="사각형: 둥근 모서리 33">
                <a:extLst>
                  <a:ext uri="{FF2B5EF4-FFF2-40B4-BE49-F238E27FC236}">
                    <a16:creationId xmlns:a16="http://schemas.microsoft.com/office/drawing/2014/main" id="{7DEE2354-3924-B7F4-6E98-BF1DD9299EF8}"/>
                  </a:ext>
                </a:extLst>
              </p:cNvPr>
              <p:cNvSpPr/>
              <p:nvPr/>
            </p:nvSpPr>
            <p:spPr>
              <a:xfrm>
                <a:off x="10606199" y="4832809"/>
                <a:ext cx="451124" cy="434795"/>
              </a:xfrm>
              <a:prstGeom prst="roundRect">
                <a:avLst/>
              </a:prstGeom>
              <a:solidFill>
                <a:srgbClr val="D6BEA5"/>
              </a:solidFill>
              <a:ln>
                <a:solidFill>
                  <a:srgbClr val="D6BEA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ko-KR" altLang="en-US" b="1" dirty="0">
                  <a:solidFill>
                    <a:schemeClr val="tx1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Calibri"/>
                </a:endParaRPr>
              </a:p>
            </p:txBody>
          </p:sp>
          <p:sp>
            <p:nvSpPr>
              <p:cNvPr id="975" name="삼각형 974">
                <a:extLst>
                  <a:ext uri="{FF2B5EF4-FFF2-40B4-BE49-F238E27FC236}">
                    <a16:creationId xmlns:a16="http://schemas.microsoft.com/office/drawing/2014/main" id="{B58BB68A-D613-A97C-2412-B7A70C8D7548}"/>
                  </a:ext>
                </a:extLst>
              </p:cNvPr>
              <p:cNvSpPr/>
              <p:nvPr/>
            </p:nvSpPr>
            <p:spPr>
              <a:xfrm rot="10800000">
                <a:off x="10695320" y="4929542"/>
                <a:ext cx="277480" cy="251831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</p:grpSp>
      </p:grpSp>
      <p:sp>
        <p:nvSpPr>
          <p:cNvPr id="977" name="사각형: 둥근 모서리 5">
            <a:extLst>
              <a:ext uri="{FF2B5EF4-FFF2-40B4-BE49-F238E27FC236}">
                <a16:creationId xmlns:a16="http://schemas.microsoft.com/office/drawing/2014/main" id="{DCF07221-25E8-93E7-0161-CED6497F3B8D}"/>
              </a:ext>
            </a:extLst>
          </p:cNvPr>
          <p:cNvSpPr/>
          <p:nvPr/>
        </p:nvSpPr>
        <p:spPr>
          <a:xfrm>
            <a:off x="9702153" y="8860972"/>
            <a:ext cx="990600" cy="473528"/>
          </a:xfrm>
          <a:prstGeom prst="roundRect">
            <a:avLst/>
          </a:prstGeom>
          <a:solidFill>
            <a:srgbClr val="AB7942"/>
          </a:solidFill>
          <a:ln>
            <a:solidFill>
              <a:srgbClr val="AB79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Calibri"/>
              </a:rPr>
              <a:t>제출</a:t>
            </a:r>
          </a:p>
        </p:txBody>
      </p:sp>
      <p:sp>
        <p:nvSpPr>
          <p:cNvPr id="978" name="TextBox 977">
            <a:extLst>
              <a:ext uri="{FF2B5EF4-FFF2-40B4-BE49-F238E27FC236}">
                <a16:creationId xmlns:a16="http://schemas.microsoft.com/office/drawing/2014/main" id="{2C4CBB9E-65F0-D725-6502-A124B985780E}"/>
              </a:ext>
            </a:extLst>
          </p:cNvPr>
          <p:cNvSpPr txBox="1"/>
          <p:nvPr/>
        </p:nvSpPr>
        <p:spPr>
          <a:xfrm>
            <a:off x="10663929" y="8564740"/>
            <a:ext cx="20505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r>
              <a:rPr kumimoji="1" lang="en-US" altLang="ko-Kore-KR" sz="40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r>
              <a:rPr kumimoji="1" lang="en-US" altLang="ko-KR" sz="40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ore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ore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kumimoji="1" lang="en-US" altLang="ko-KR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endParaRPr kumimoji="1" lang="ko-Kore-KR" altLang="en-US" sz="4000" b="1" dirty="0">
              <a:solidFill>
                <a:schemeClr val="tx2">
                  <a:lumMod val="60000"/>
                  <a:lumOff val="4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79" name="TextBox 978">
            <a:extLst>
              <a:ext uri="{FF2B5EF4-FFF2-40B4-BE49-F238E27FC236}">
                <a16:creationId xmlns:a16="http://schemas.microsoft.com/office/drawing/2014/main" id="{FA7C443D-387C-6AA0-AA14-E937CEDDB414}"/>
              </a:ext>
            </a:extLst>
          </p:cNvPr>
          <p:cNvSpPr txBox="1"/>
          <p:nvPr/>
        </p:nvSpPr>
        <p:spPr>
          <a:xfrm>
            <a:off x="12597753" y="8801100"/>
            <a:ext cx="2468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INSERT</a:t>
            </a:r>
            <a:r>
              <a:rPr kumimoji="1" lang="ko-Kore-KR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문</a:t>
            </a:r>
            <a:r>
              <a:rPr kumimoji="1" lang="ko-KR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실행</a:t>
            </a:r>
            <a:endParaRPr kumimoji="1" lang="ko-Kore-KR" alt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01">
            <a:extLst>
              <a:ext uri="{FF2B5EF4-FFF2-40B4-BE49-F238E27FC236}">
                <a16:creationId xmlns:a16="http://schemas.microsoft.com/office/drawing/2014/main" id="{69F99CBE-01F6-4824-B746-3E4CFDB51372}"/>
              </a:ext>
            </a:extLst>
          </p:cNvPr>
          <p:cNvGrpSpPr/>
          <p:nvPr/>
        </p:nvGrpSpPr>
        <p:grpSpPr>
          <a:xfrm>
            <a:off x="-1015353" y="5742000"/>
            <a:ext cx="20683601" cy="4810782"/>
            <a:chOff x="-1198943" y="5678347"/>
            <a:chExt cx="20683601" cy="4810782"/>
          </a:xfrm>
        </p:grpSpPr>
        <p:pic>
          <p:nvPicPr>
            <p:cNvPr id="12" name="Object 2">
              <a:extLst>
                <a:ext uri="{FF2B5EF4-FFF2-40B4-BE49-F238E27FC236}">
                  <a16:creationId xmlns:a16="http://schemas.microsoft.com/office/drawing/2014/main" id="{431BC3EF-09B2-4928-976C-B528E1F5F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DFFB104-5428-477A-8912-582FCFFDF606}"/>
              </a:ext>
            </a:extLst>
          </p:cNvPr>
          <p:cNvSpPr txBox="1"/>
          <p:nvPr/>
        </p:nvSpPr>
        <p:spPr>
          <a:xfrm rot="16200000">
            <a:off x="54601" y="7577583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06EDEE-8B78-4735-8AEC-658EBAD3F14F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7326785-40DD-40C5-80C7-D5E1DB867E05}"/>
              </a:ext>
            </a:extLst>
          </p:cNvPr>
          <p:cNvGrpSpPr/>
          <p:nvPr/>
        </p:nvGrpSpPr>
        <p:grpSpPr>
          <a:xfrm>
            <a:off x="1828800" y="2095500"/>
            <a:ext cx="10439400" cy="7029450"/>
            <a:chOff x="3197087" y="1143000"/>
            <a:chExt cx="11738737" cy="7962900"/>
          </a:xfrm>
        </p:grpSpPr>
        <p:sp>
          <p:nvSpPr>
            <p:cNvPr id="9" name="사각형: 잘린 한쪽 모서리 8">
              <a:extLst>
                <a:ext uri="{FF2B5EF4-FFF2-40B4-BE49-F238E27FC236}">
                  <a16:creationId xmlns:a16="http://schemas.microsoft.com/office/drawing/2014/main" id="{7F70C369-7396-4429-A688-C13774D89D66}"/>
                </a:ext>
              </a:extLst>
            </p:cNvPr>
            <p:cNvSpPr/>
            <p:nvPr/>
          </p:nvSpPr>
          <p:spPr>
            <a:xfrm>
              <a:off x="9144000" y="1143000"/>
              <a:ext cx="2971800" cy="1143000"/>
            </a:xfrm>
            <a:prstGeom prst="snip1Rect">
              <a:avLst>
                <a:gd name="adj" fmla="val 50000"/>
              </a:avLst>
            </a:prstGeom>
            <a:solidFill>
              <a:srgbClr val="F0E9E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잘린 한쪽 모서리 9">
              <a:extLst>
                <a:ext uri="{FF2B5EF4-FFF2-40B4-BE49-F238E27FC236}">
                  <a16:creationId xmlns:a16="http://schemas.microsoft.com/office/drawing/2014/main" id="{B0F396F2-B7B6-4F27-89E1-AC21BB6659F2}"/>
                </a:ext>
              </a:extLst>
            </p:cNvPr>
            <p:cNvSpPr/>
            <p:nvPr/>
          </p:nvSpPr>
          <p:spPr>
            <a:xfrm>
              <a:off x="6168887" y="1143000"/>
              <a:ext cx="2971800" cy="1143000"/>
            </a:xfrm>
            <a:prstGeom prst="snip1Rect">
              <a:avLst>
                <a:gd name="adj" fmla="val 50000"/>
              </a:avLst>
            </a:prstGeom>
            <a:solidFill>
              <a:srgbClr val="F0E9E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잘린 한쪽 모서리 5">
              <a:extLst>
                <a:ext uri="{FF2B5EF4-FFF2-40B4-BE49-F238E27FC236}">
                  <a16:creationId xmlns:a16="http://schemas.microsoft.com/office/drawing/2014/main" id="{9CDBE442-15C8-4CEF-8371-82792C936567}"/>
                </a:ext>
              </a:extLst>
            </p:cNvPr>
            <p:cNvSpPr/>
            <p:nvPr/>
          </p:nvSpPr>
          <p:spPr>
            <a:xfrm>
              <a:off x="3197087" y="1143000"/>
              <a:ext cx="2971800" cy="1143000"/>
            </a:xfrm>
            <a:prstGeom prst="snip1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0FFFFB5-DF7E-41AE-85AB-71DBF363833E}"/>
                </a:ext>
              </a:extLst>
            </p:cNvPr>
            <p:cNvSpPr/>
            <p:nvPr/>
          </p:nvSpPr>
          <p:spPr>
            <a:xfrm>
              <a:off x="3200400" y="1714500"/>
              <a:ext cx="11735424" cy="7391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1001">
              <a:extLst>
                <a:ext uri="{FF2B5EF4-FFF2-40B4-BE49-F238E27FC236}">
                  <a16:creationId xmlns:a16="http://schemas.microsoft.com/office/drawing/2014/main" id="{EC13C4D5-0353-449A-941F-CE0565FCAD37}"/>
                </a:ext>
              </a:extLst>
            </p:cNvPr>
            <p:cNvGrpSpPr/>
            <p:nvPr/>
          </p:nvGrpSpPr>
          <p:grpSpPr>
            <a:xfrm>
              <a:off x="3213278" y="8748221"/>
              <a:ext cx="11707027" cy="342264"/>
              <a:chOff x="-1187918" y="5470995"/>
              <a:chExt cx="20645208" cy="4801851"/>
            </a:xfrm>
          </p:grpSpPr>
          <p:pic>
            <p:nvPicPr>
              <p:cNvPr id="8" name="Object 2">
                <a:extLst>
                  <a:ext uri="{FF2B5EF4-FFF2-40B4-BE49-F238E27FC236}">
                    <a16:creationId xmlns:a16="http://schemas.microsoft.com/office/drawing/2014/main" id="{21F01988-DE57-4C67-BE78-409F666B2E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-1187918" y="5470995"/>
                <a:ext cx="20645208" cy="4801851"/>
              </a:xfrm>
              <a:prstGeom prst="rect">
                <a:avLst/>
              </a:prstGeom>
              <a:ln w="22225">
                <a:solidFill>
                  <a:schemeClr val="tx1"/>
                </a:solidFill>
              </a:ln>
            </p:spPr>
          </p:pic>
        </p:grpSp>
        <p:sp>
          <p:nvSpPr>
            <p:cNvPr id="16" name="사각형: 잘린 한쪽 모서리 15">
              <a:extLst>
                <a:ext uri="{FF2B5EF4-FFF2-40B4-BE49-F238E27FC236}">
                  <a16:creationId xmlns:a16="http://schemas.microsoft.com/office/drawing/2014/main" id="{35B5129D-B974-4FDB-AC03-B29280C17B2F}"/>
                </a:ext>
              </a:extLst>
            </p:cNvPr>
            <p:cNvSpPr/>
            <p:nvPr/>
          </p:nvSpPr>
          <p:spPr>
            <a:xfrm>
              <a:off x="3217327" y="1663171"/>
              <a:ext cx="2934853" cy="132141"/>
            </a:xfrm>
            <a:prstGeom prst="snip1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5170D99-B75D-4172-A199-0027D897A423}"/>
              </a:ext>
            </a:extLst>
          </p:cNvPr>
          <p:cNvSpPr txBox="1"/>
          <p:nvPr/>
        </p:nvSpPr>
        <p:spPr>
          <a:xfrm>
            <a:off x="2285983" y="2183368"/>
            <a:ext cx="24075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ea typeface="나눔고딕" panose="020D0604000000000000"/>
              </a:rPr>
              <a:t>직원 조회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116F77-2531-48B1-8ED9-ACB9D51ADB33}"/>
              </a:ext>
            </a:extLst>
          </p:cNvPr>
          <p:cNvSpPr/>
          <p:nvPr/>
        </p:nvSpPr>
        <p:spPr>
          <a:xfrm>
            <a:off x="2296598" y="2993864"/>
            <a:ext cx="6858000" cy="6435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000" b="1" dirty="0">
                <a:solidFill>
                  <a:sysClr val="windowText" lastClr="000000"/>
                </a:solidFill>
                <a:ea typeface="나눔고딕" panose="020D0604000000000000"/>
              </a:rPr>
              <a:t>1. </a:t>
            </a:r>
            <a:r>
              <a:rPr lang="ko-KR" altLang="en-US" sz="2000" b="1" dirty="0">
                <a:solidFill>
                  <a:sysClr val="windowText" lastClr="000000"/>
                </a:solidFill>
                <a:ea typeface="나눔고딕" panose="020D0604000000000000"/>
              </a:rPr>
              <a:t>영업점 근무 직원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6392172-94EB-438F-AFAA-A3DB8ACBC056}"/>
              </a:ext>
            </a:extLst>
          </p:cNvPr>
          <p:cNvSpPr/>
          <p:nvPr/>
        </p:nvSpPr>
        <p:spPr>
          <a:xfrm>
            <a:off x="9144000" y="2993864"/>
            <a:ext cx="633063" cy="6435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  <a:ea typeface="나눔고딕" panose="020D0604000000000000"/>
              </a:rPr>
              <a:t>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0043210-0E13-4477-AAEC-19D00752900A}"/>
              </a:ext>
            </a:extLst>
          </p:cNvPr>
          <p:cNvSpPr txBox="1"/>
          <p:nvPr/>
        </p:nvSpPr>
        <p:spPr>
          <a:xfrm>
            <a:off x="4931786" y="2154584"/>
            <a:ext cx="24075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POOL</a:t>
            </a:r>
            <a:r>
              <a:rPr lang="ko-KR" altLang="en-US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조회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780E9A-D169-4557-93FF-9C356CB4CBBB}"/>
              </a:ext>
            </a:extLst>
          </p:cNvPr>
          <p:cNvSpPr txBox="1"/>
          <p:nvPr/>
        </p:nvSpPr>
        <p:spPr>
          <a:xfrm>
            <a:off x="7384162" y="2154584"/>
            <a:ext cx="2800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ea typeface="나눔고딕" panose="020D0604000000000000"/>
              </a:rPr>
              <a:t>공모 결과 조회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481ED79-285E-4296-8A37-51939B0EE541}"/>
              </a:ext>
            </a:extLst>
          </p:cNvPr>
          <p:cNvSpPr/>
          <p:nvPr/>
        </p:nvSpPr>
        <p:spPr>
          <a:xfrm>
            <a:off x="2296598" y="4000500"/>
            <a:ext cx="9514402" cy="4419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rgbClr val="0070C0"/>
                </a:solidFill>
                <a:ea typeface="나눔고딕" panose="020D0604000000000000"/>
              </a:rPr>
              <a:t>조회 결과</a:t>
            </a:r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3F00A5CE-5549-42E1-92F3-0E6745F529C9}"/>
              </a:ext>
            </a:extLst>
          </p:cNvPr>
          <p:cNvCxnSpPr>
            <a:cxnSpLocks/>
            <a:stCxn id="6" idx="3"/>
          </p:cNvCxnSpPr>
          <p:nvPr/>
        </p:nvCxnSpPr>
        <p:spPr>
          <a:xfrm rot="5400000" flipH="1" flipV="1">
            <a:off x="6364888" y="-1979011"/>
            <a:ext cx="859852" cy="7289171"/>
          </a:xfrm>
          <a:prstGeom prst="bentConnector2">
            <a:avLst/>
          </a:prstGeom>
          <a:ln w="19050">
            <a:solidFill>
              <a:schemeClr val="tx2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FDD8FB5-2EBA-43BB-A6BA-7D3A0D454381}"/>
              </a:ext>
            </a:extLst>
          </p:cNvPr>
          <p:cNvSpPr txBox="1"/>
          <p:nvPr/>
        </p:nvSpPr>
        <p:spPr>
          <a:xfrm>
            <a:off x="10515600" y="952500"/>
            <a:ext cx="3581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SAMPLE DATA </a:t>
            </a:r>
            <a:r>
              <a:rPr lang="ko-KR" altLang="en-US" sz="2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조회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084E3B4-F321-4343-97CE-CCAFCC22ADB3}"/>
              </a:ext>
            </a:extLst>
          </p:cNvPr>
          <p:cNvSpPr txBox="1"/>
          <p:nvPr/>
        </p:nvSpPr>
        <p:spPr>
          <a:xfrm>
            <a:off x="13193897" y="2730897"/>
            <a:ext cx="4262705" cy="1459031"/>
          </a:xfrm>
          <a:prstGeom prst="rect">
            <a:avLst/>
          </a:prstGeom>
          <a:noFill/>
        </p:spPr>
        <p:txBody>
          <a:bodyPr wrap="none" tIns="180000" rtlCol="0">
            <a:spAutoFit/>
          </a:bodyPr>
          <a:lstStyle/>
          <a:p>
            <a:r>
              <a:rPr lang="ko-KR" altLang="en-US" sz="2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요구사항에 따른</a:t>
            </a:r>
            <a:endParaRPr lang="en-US" altLang="ko-KR" sz="2800" b="1" dirty="0">
              <a:solidFill>
                <a:srgbClr val="0070C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ko-KR" altLang="en-US" sz="2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데이터 출력</a:t>
            </a:r>
            <a:endParaRPr lang="en-US" altLang="ko-KR" sz="2800" b="1" dirty="0">
              <a:solidFill>
                <a:srgbClr val="0070C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n-US" altLang="ko-KR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(1</a:t>
            </a:r>
            <a:r>
              <a:rPr lang="ko-KR" altLang="en-US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</a:t>
            </a:r>
            <a:r>
              <a:rPr lang="en-US" altLang="ko-KR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·</a:t>
            </a:r>
            <a:r>
              <a:rPr lang="ko-KR" altLang="en-US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r>
              <a:rPr lang="ko-KR" altLang="en-US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</a:t>
            </a:r>
            <a:r>
              <a:rPr lang="en-US" altLang="ko-KR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·</a:t>
            </a:r>
            <a:r>
              <a:rPr lang="ko-KR" altLang="en-US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</a:t>
            </a:r>
            <a:r>
              <a:rPr lang="ko-KR" altLang="en-US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풀 조회</a:t>
            </a:r>
            <a:r>
              <a:rPr lang="en-US" altLang="ko-KR" sz="2400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endParaRPr lang="ko-KR" altLang="en-US" sz="2400" dirty="0">
              <a:solidFill>
                <a:srgbClr val="0070C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EBCB0E3A-A8B5-4E49-B8FF-52769E43CF41}"/>
              </a:ext>
            </a:extLst>
          </p:cNvPr>
          <p:cNvCxnSpPr/>
          <p:nvPr/>
        </p:nvCxnSpPr>
        <p:spPr>
          <a:xfrm>
            <a:off x="11789128" y="7938491"/>
            <a:ext cx="2134907" cy="0"/>
          </a:xfrm>
          <a:prstGeom prst="straightConnector1">
            <a:avLst/>
          </a:prstGeom>
          <a:ln w="19050">
            <a:solidFill>
              <a:schemeClr val="tx2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585B5E4-E90F-498A-B78C-AF44B7C28E2F}"/>
              </a:ext>
            </a:extLst>
          </p:cNvPr>
          <p:cNvSpPr txBox="1"/>
          <p:nvPr/>
        </p:nvSpPr>
        <p:spPr>
          <a:xfrm>
            <a:off x="14097000" y="7707658"/>
            <a:ext cx="16193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70C0"/>
                </a:solidFill>
                <a:ea typeface="나눔고딕" panose="020D0604000000000000"/>
              </a:rPr>
              <a:t>결과 출력</a:t>
            </a:r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09656D03-F627-41F0-ADF4-3C0722DF332D}"/>
              </a:ext>
            </a:extLst>
          </p:cNvPr>
          <p:cNvCxnSpPr>
            <a:cxnSpLocks/>
            <a:stCxn id="10" idx="3"/>
            <a:endCxn id="28" idx="0"/>
          </p:cNvCxnSpPr>
          <p:nvPr/>
        </p:nvCxnSpPr>
        <p:spPr>
          <a:xfrm rot="16200000" flipH="1">
            <a:off x="10241469" y="-2352884"/>
            <a:ext cx="635397" cy="9532164"/>
          </a:xfrm>
          <a:prstGeom prst="bentConnector3">
            <a:avLst>
              <a:gd name="adj1" fmla="val -35978"/>
            </a:avLst>
          </a:prstGeom>
          <a:ln w="19050">
            <a:solidFill>
              <a:schemeClr val="tx2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E34414CF-C20A-4CDC-928C-A17B88436828}"/>
              </a:ext>
            </a:extLst>
          </p:cNvPr>
          <p:cNvCxnSpPr>
            <a:cxnSpLocks/>
          </p:cNvCxnSpPr>
          <p:nvPr/>
        </p:nvCxnSpPr>
        <p:spPr>
          <a:xfrm>
            <a:off x="8165661" y="2593940"/>
            <a:ext cx="4829324" cy="2796017"/>
          </a:xfrm>
          <a:prstGeom prst="bentConnector3">
            <a:avLst>
              <a:gd name="adj1" fmla="val -120"/>
            </a:avLst>
          </a:prstGeom>
          <a:ln w="19050">
            <a:solidFill>
              <a:schemeClr val="tx2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A68A1EAC-9125-4B29-BC74-DAE3575610D3}"/>
              </a:ext>
            </a:extLst>
          </p:cNvPr>
          <p:cNvSpPr txBox="1"/>
          <p:nvPr/>
        </p:nvSpPr>
        <p:spPr>
          <a:xfrm>
            <a:off x="13193898" y="4784256"/>
            <a:ext cx="33582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공모 결과에 따른</a:t>
            </a:r>
            <a:endParaRPr lang="en-US" altLang="ko-KR" sz="2800" b="1" dirty="0">
              <a:solidFill>
                <a:srgbClr val="0070C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n-US" altLang="ko-KR" sz="2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UPDATE</a:t>
            </a:r>
            <a:r>
              <a:rPr lang="ko-KR" altLang="en-US" sz="2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2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</a:t>
            </a:r>
            <a:r>
              <a:rPr lang="ko-KR" altLang="en-US" sz="2800" b="1" dirty="0">
                <a:solidFill>
                  <a:srgbClr val="0070C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출력</a:t>
            </a:r>
            <a:endParaRPr lang="ko-KR" altLang="en-US" sz="2400" dirty="0">
              <a:solidFill>
                <a:srgbClr val="0070C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932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8870067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5361554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18288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14500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0"/>
            <a:ext cx="13996800" cy="342724"/>
            <a:chOff x="-1198943" y="5678347"/>
            <a:chExt cx="20672967" cy="4808313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72967" cy="4808313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18540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2514600" y="1267480"/>
            <a:ext cx="2407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직원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영업점 근무 직원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2C0382F-6AE0-4286-86C2-0857090245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" r="2297" b="12755"/>
          <a:stretch/>
        </p:blipFill>
        <p:spPr>
          <a:xfrm>
            <a:off x="3137555" y="3238500"/>
            <a:ext cx="11549063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50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015353" y="5742918"/>
            <a:ext cx="20683601" cy="4810782"/>
            <a:chOff x="-1198943" y="5678347"/>
            <a:chExt cx="20683601" cy="481078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9DEB8E-4A84-8999-52BD-4F2F83BDCE76}"/>
              </a:ext>
            </a:extLst>
          </p:cNvPr>
          <p:cNvSpPr txBox="1"/>
          <p:nvPr/>
        </p:nvSpPr>
        <p:spPr>
          <a:xfrm rot="16200000">
            <a:off x="126736" y="7577583"/>
            <a:ext cx="250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와이어프레임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1C34F-75F2-8024-D69B-E7CD5D441877}"/>
              </a:ext>
            </a:extLst>
          </p:cNvPr>
          <p:cNvSpPr txBox="1"/>
          <p:nvPr/>
        </p:nvSpPr>
        <p:spPr>
          <a:xfrm>
            <a:off x="16078200" y="419100"/>
            <a:ext cx="1630575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0</a:t>
            </a:r>
            <a:r>
              <a:rPr kumimoji="1" lang="en-US" altLang="ko-KR" sz="9300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endParaRPr kumimoji="1" lang="ko-Kore-KR" altLang="en-US" sz="93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8" name="사각형: 잘린 한쪽 모서리 47">
            <a:extLst>
              <a:ext uri="{FF2B5EF4-FFF2-40B4-BE49-F238E27FC236}">
                <a16:creationId xmlns:a16="http://schemas.microsoft.com/office/drawing/2014/main" id="{B4E42569-3151-4FDC-9AA9-D91A678F9423}"/>
              </a:ext>
            </a:extLst>
          </p:cNvPr>
          <p:cNvSpPr/>
          <p:nvPr/>
        </p:nvSpPr>
        <p:spPr>
          <a:xfrm>
            <a:off x="8870067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9" name="사각형: 잘린 한쪽 모서리 48">
            <a:extLst>
              <a:ext uri="{FF2B5EF4-FFF2-40B4-BE49-F238E27FC236}">
                <a16:creationId xmlns:a16="http://schemas.microsoft.com/office/drawing/2014/main" id="{08D0D036-B6D8-4C7A-B1CC-1BF3262702F8}"/>
              </a:ext>
            </a:extLst>
          </p:cNvPr>
          <p:cNvSpPr/>
          <p:nvPr/>
        </p:nvSpPr>
        <p:spPr>
          <a:xfrm>
            <a:off x="1828800" y="1137150"/>
            <a:ext cx="3550533" cy="1143000"/>
          </a:xfrm>
          <a:prstGeom prst="snip1Rect">
            <a:avLst>
              <a:gd name="adj" fmla="val 50000"/>
            </a:avLst>
          </a:prstGeom>
          <a:solidFill>
            <a:srgbClr val="F0E9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5" name="사각형: 잘린 한쪽 모서리 54">
            <a:extLst>
              <a:ext uri="{FF2B5EF4-FFF2-40B4-BE49-F238E27FC236}">
                <a16:creationId xmlns:a16="http://schemas.microsoft.com/office/drawing/2014/main" id="{621C2FA0-8167-416B-B709-364120243EB1}"/>
              </a:ext>
            </a:extLst>
          </p:cNvPr>
          <p:cNvSpPr/>
          <p:nvPr/>
        </p:nvSpPr>
        <p:spPr>
          <a:xfrm>
            <a:off x="5334000" y="1143000"/>
            <a:ext cx="3550533" cy="1143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4753E50-4930-4BF6-A3F4-ECEA2D4A9FBA}"/>
              </a:ext>
            </a:extLst>
          </p:cNvPr>
          <p:cNvSpPr/>
          <p:nvPr/>
        </p:nvSpPr>
        <p:spPr>
          <a:xfrm>
            <a:off x="1828800" y="1714500"/>
            <a:ext cx="14020800" cy="7391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2" name="그룹 1001">
            <a:extLst>
              <a:ext uri="{FF2B5EF4-FFF2-40B4-BE49-F238E27FC236}">
                <a16:creationId xmlns:a16="http://schemas.microsoft.com/office/drawing/2014/main" id="{9483A304-48C6-4248-83F2-670E7A845101}"/>
              </a:ext>
            </a:extLst>
          </p:cNvPr>
          <p:cNvGrpSpPr/>
          <p:nvPr/>
        </p:nvGrpSpPr>
        <p:grpSpPr>
          <a:xfrm>
            <a:off x="1843200" y="8763000"/>
            <a:ext cx="13996800" cy="342900"/>
            <a:chOff x="-1198943" y="5678347"/>
            <a:chExt cx="20683601" cy="4810782"/>
          </a:xfrm>
        </p:grpSpPr>
        <p:pic>
          <p:nvPicPr>
            <p:cNvPr id="53" name="Object 2">
              <a:extLst>
                <a:ext uri="{FF2B5EF4-FFF2-40B4-BE49-F238E27FC236}">
                  <a16:creationId xmlns:a16="http://schemas.microsoft.com/office/drawing/2014/main" id="{A2361BCD-9C24-4CFA-BEAD-ED63C60AD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98943" y="5678347"/>
              <a:ext cx="20683601" cy="4810782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</p:grp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E3B9AADA-F4FE-40AD-A3C3-959CE4F620DB}"/>
              </a:ext>
            </a:extLst>
          </p:cNvPr>
          <p:cNvSpPr/>
          <p:nvPr/>
        </p:nvSpPr>
        <p:spPr>
          <a:xfrm flipV="1">
            <a:off x="5359200" y="1702800"/>
            <a:ext cx="3481200" cy="36000"/>
          </a:xfrm>
          <a:prstGeom prst="round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DBBD3-9937-4697-9DE4-575F8E9EC120}"/>
              </a:ext>
            </a:extLst>
          </p:cNvPr>
          <p:cNvSpPr txBox="1"/>
          <p:nvPr/>
        </p:nvSpPr>
        <p:spPr>
          <a:xfrm>
            <a:off x="6019800" y="1267480"/>
            <a:ext cx="2407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POOL</a:t>
            </a:r>
            <a:r>
              <a:rPr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조회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C373EF-6A7F-49EA-A37F-84C3DFB4A63A}"/>
              </a:ext>
            </a:extLst>
          </p:cNvPr>
          <p:cNvSpPr/>
          <p:nvPr/>
        </p:nvSpPr>
        <p:spPr>
          <a:xfrm>
            <a:off x="2286000" y="2247900"/>
            <a:ext cx="7848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1. 1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순위 직원 조회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1742E9-8449-4220-A2D0-D02BFD3834B8}"/>
              </a:ext>
            </a:extLst>
          </p:cNvPr>
          <p:cNvSpPr/>
          <p:nvPr/>
        </p:nvSpPr>
        <p:spPr>
          <a:xfrm>
            <a:off x="10134600" y="2247900"/>
            <a:ext cx="724505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ysClr val="windowText" lastClr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▼</a:t>
            </a:r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236D393E-F473-4CBA-90AC-173979E25D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0987257"/>
              </p:ext>
            </p:extLst>
          </p:nvPr>
        </p:nvGraphicFramePr>
        <p:xfrm>
          <a:off x="2286000" y="3390900"/>
          <a:ext cx="13106400" cy="495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4400">
                  <a:extLst>
                    <a:ext uri="{9D8B030D-6E8A-4147-A177-3AD203B41FA5}">
                      <a16:colId xmlns:a16="http://schemas.microsoft.com/office/drawing/2014/main" val="2318852539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2177723686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2248141813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3286228047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919046025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3490842063"/>
                    </a:ext>
                  </a:extLst>
                </a:gridCol>
              </a:tblGrid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직원번호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성명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직급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담당직무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보유자격증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이동희망여부</a:t>
                      </a:r>
                    </a:p>
                  </a:txBody>
                  <a:tcPr anchor="ctr">
                    <a:solidFill>
                      <a:srgbClr val="F0E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620462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200" dirty="0"/>
                        <a:t>1009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김민재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/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/>
                        <a:t>CDCS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5199673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200"/>
                        <a:t>1035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/>
                        <a:t>장은정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/>
                        <a:t>CDCS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8922398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200"/>
                        <a:t>1033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/>
                        <a:t>장덕배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CDCS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5400047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200" dirty="0"/>
                        <a:t>1030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 dirty="0"/>
                        <a:t>허윤진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/>
                        <a:t>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200"/>
                        <a:t>외환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CDCS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2541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5086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604</Words>
  <Application>Microsoft Macintosh PowerPoint</Application>
  <PresentationFormat>사용자 지정</PresentationFormat>
  <Paragraphs>301</Paragraphs>
  <Slides>20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Arial</vt:lpstr>
      <vt:lpstr>Haettenschweiler</vt:lpstr>
      <vt:lpstr>Gungsuh</vt:lpstr>
      <vt:lpstr>NANUMGOTHIC EXTRABOLD</vt:lpstr>
      <vt:lpstr>Calibri</vt:lpstr>
      <vt:lpstr>NanumGothic</vt:lpstr>
      <vt:lpstr>맑은 고딕</vt:lpstr>
      <vt:lpstr>NanumGothic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변다윗</cp:lastModifiedBy>
  <cp:revision>30</cp:revision>
  <dcterms:created xsi:type="dcterms:W3CDTF">2023-03-23T15:42:01Z</dcterms:created>
  <dcterms:modified xsi:type="dcterms:W3CDTF">2023-03-24T00:39:09Z</dcterms:modified>
</cp:coreProperties>
</file>